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2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notesSlides/notesSlide5.xml" ContentType="application/vnd.openxmlformats-officedocument.presentationml.notesSlide+xml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notesSlides/notesSlide6.xml" ContentType="application/vnd.openxmlformats-officedocument.presentationml.notesSlide+xml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notesSlides/notesSlide7.xml" ContentType="application/vnd.openxmlformats-officedocument.presentationml.notesSlide+xml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56" r:id="rId2"/>
    <p:sldMasterId id="2147483768" r:id="rId3"/>
    <p:sldMasterId id="2147483780" r:id="rId4"/>
  </p:sldMasterIdLst>
  <p:notesMasterIdLst>
    <p:notesMasterId r:id="rId53"/>
  </p:notesMasterIdLst>
  <p:sldIdLst>
    <p:sldId id="258" r:id="rId5"/>
    <p:sldId id="260" r:id="rId6"/>
    <p:sldId id="261" r:id="rId7"/>
    <p:sldId id="263" r:id="rId8"/>
    <p:sldId id="264" r:id="rId9"/>
    <p:sldId id="265" r:id="rId10"/>
    <p:sldId id="267" r:id="rId11"/>
    <p:sldId id="269" r:id="rId12"/>
    <p:sldId id="271" r:id="rId13"/>
    <p:sldId id="272" r:id="rId14"/>
    <p:sldId id="274" r:id="rId15"/>
    <p:sldId id="276" r:id="rId16"/>
    <p:sldId id="278" r:id="rId17"/>
    <p:sldId id="285" r:id="rId18"/>
    <p:sldId id="286" r:id="rId19"/>
    <p:sldId id="287" r:id="rId20"/>
    <p:sldId id="289" r:id="rId21"/>
    <p:sldId id="326" r:id="rId22"/>
    <p:sldId id="291" r:id="rId23"/>
    <p:sldId id="293" r:id="rId24"/>
    <p:sldId id="294" r:id="rId25"/>
    <p:sldId id="296" r:id="rId26"/>
    <p:sldId id="297" r:id="rId27"/>
    <p:sldId id="328" r:id="rId28"/>
    <p:sldId id="329" r:id="rId29"/>
    <p:sldId id="330" r:id="rId30"/>
    <p:sldId id="327" r:id="rId31"/>
    <p:sldId id="298" r:id="rId32"/>
    <p:sldId id="315" r:id="rId33"/>
    <p:sldId id="316" r:id="rId34"/>
    <p:sldId id="317" r:id="rId35"/>
    <p:sldId id="300" r:id="rId36"/>
    <p:sldId id="301" r:id="rId37"/>
    <p:sldId id="302" r:id="rId38"/>
    <p:sldId id="303" r:id="rId39"/>
    <p:sldId id="331" r:id="rId40"/>
    <p:sldId id="313" r:id="rId41"/>
    <p:sldId id="306" r:id="rId42"/>
    <p:sldId id="307" r:id="rId43"/>
    <p:sldId id="308" r:id="rId44"/>
    <p:sldId id="332" r:id="rId45"/>
    <p:sldId id="311" r:id="rId46"/>
    <p:sldId id="312" r:id="rId47"/>
    <p:sldId id="314" r:id="rId48"/>
    <p:sldId id="322" r:id="rId49"/>
    <p:sldId id="323" r:id="rId50"/>
    <p:sldId id="324" r:id="rId51"/>
    <p:sldId id="325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36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-163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67.wmf"/><Relationship Id="rId1" Type="http://schemas.openxmlformats.org/officeDocument/2006/relationships/image" Target="../media/image68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7.wmf"/><Relationship Id="rId1" Type="http://schemas.openxmlformats.org/officeDocument/2006/relationships/image" Target="../media/image68.wmf"/><Relationship Id="rId5" Type="http://schemas.openxmlformats.org/officeDocument/2006/relationships/image" Target="../media/image69.wmf"/><Relationship Id="rId4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image" Target="../media/image110.wmf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4" Type="http://schemas.openxmlformats.org/officeDocument/2006/relationships/image" Target="../media/image12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10" Type="http://schemas.openxmlformats.org/officeDocument/2006/relationships/image" Target="../media/image55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4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34761-5B29-435C-BC7E-62756435551F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477B1-7774-48B4-A6F7-5CD2D8966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805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6F9E5-9F11-4B1E-A4B4-77CD3087D5F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图中看出，谐波次数越高，幅值分量越小，对原波形的贡献越小，所以在一定条件下可忽略高次谐波。</a:t>
            </a:r>
          </a:p>
        </p:txBody>
      </p:sp>
    </p:spTree>
    <p:extLst>
      <p:ext uri="{BB962C8B-B14F-4D97-AF65-F5344CB8AC3E}">
        <p14:creationId xmlns:p14="http://schemas.microsoft.com/office/powerpoint/2010/main" val="352724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898D62-55AF-448E-83D8-73A82A84C23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70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898D62-55AF-448E-83D8-73A82A84C23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711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37F81C-3F5A-438C-B733-95BEBDE3799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图中看出，谐波次数越高，幅值分量越小，对原波形的贡献越小，所以在一定条件下可忽略高次谐波。</a:t>
            </a:r>
          </a:p>
        </p:txBody>
      </p:sp>
    </p:spTree>
    <p:extLst>
      <p:ext uri="{BB962C8B-B14F-4D97-AF65-F5344CB8AC3E}">
        <p14:creationId xmlns:p14="http://schemas.microsoft.com/office/powerpoint/2010/main" val="394765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3F1935-8BE0-4809-80BC-7324CD2AA6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70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2E9B2F-D0AF-46B3-918C-927204757C1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等效电路由三个基本元件构成</a:t>
            </a:r>
          </a:p>
        </p:txBody>
      </p:sp>
    </p:spTree>
    <p:extLst>
      <p:ext uri="{BB962C8B-B14F-4D97-AF65-F5344CB8AC3E}">
        <p14:creationId xmlns:p14="http://schemas.microsoft.com/office/powerpoint/2010/main" val="93604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2F7B623-EA56-42FD-8440-E6D9242F11E8}" type="slidenum">
              <a:rPr lang="en-US" altLang="zh-CN" sz="1200" b="0" smtClean="0">
                <a:solidFill>
                  <a:srgbClr val="000000"/>
                </a:solidFill>
                <a:latin typeface="Verdana" panose="020B0604030504040204" pitchFamily="34" charset="0"/>
              </a:rPr>
              <a:pPr/>
              <a:t>40</a:t>
            </a:fld>
            <a:endParaRPr lang="en-US" altLang="zh-CN" sz="12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        </a:t>
            </a:r>
            <a:r>
              <a:rPr lang="zh-CN" altLang="en-US"/>
              <a:t>放大电路存在电抗元件，如电容、电感。因此输入信号的频率不同，电路的输出响应也不同。</a:t>
            </a:r>
          </a:p>
        </p:txBody>
      </p:sp>
    </p:spTree>
    <p:extLst>
      <p:ext uri="{BB962C8B-B14F-4D97-AF65-F5344CB8AC3E}">
        <p14:creationId xmlns:p14="http://schemas.microsoft.com/office/powerpoint/2010/main" val="3787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576F72-631F-492A-BEB1-1DFB4FA03FE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6081359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C32085-A659-4BE7-96DC-A4071A5FD34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5788945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FFB6B2-6102-4AF1-BA92-DAD2BF26FF3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0056353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099248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6AC1C22-5480-45EF-87E7-414B83C14C1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8800427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78EEC7F-B3CD-4D0E-B646-8CA5A7A84F0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6227718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A31E19-BF7D-4D22-805F-0D6647B996F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2382446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48F826-0410-493E-9008-B5425130177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4624990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B58E9AB-0B03-440D-96E6-D7F30CD2CCF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5420485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EB256AF-9FCC-49A5-9A12-E2498A4C45A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8887047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88AA256-0386-46E3-9A36-C9FB8A88ECA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958186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607F0A-9CD3-4401-9778-3E377A86BB7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9981311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9F56B0B-030B-4BA9-AE0B-77BB407D40D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647647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6E111F-0363-4BA4-AC88-A3A6272A2AF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4041588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BDE887-D533-4E3E-8AE1-DDEC323DCD4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8019503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511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27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5322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212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394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19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C87C7-F67E-41C4-8A8D-4E76AE9FAA7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6615057"/>
      </p:ext>
    </p:extLst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5863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814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1151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8012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5888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7686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019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1222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9535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56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DD9D33-759E-4954-BFC6-8B6EE58A806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0227395"/>
      </p:ext>
    </p:extLst>
  </p:cSld>
  <p:clrMapOvr>
    <a:masterClrMapping/>
  </p:clrMapOvr>
  <p:transition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6306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6707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849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5936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4EA02D-10F0-481E-AF81-25DE8132BDB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8819085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228FC8-159C-4547-9066-2FCA6323026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722775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E87D59-D1F5-445E-AD55-114BE218BB5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2060029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434F25-EF29-422E-AA2A-DE42C567AE5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6579207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9CF74-6524-4CE9-A5FB-75E3353DA29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8679770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C433BE1-81B8-4D2E-8B8E-4AE58483D5D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79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7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3A421-5990-4904-9D37-B00D3101AD86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427C8-3349-4571-81AD-1D3D95E4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10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391B-FC56-4540-9A18-A6E67DA241DE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CD137-1F41-4B12-B13A-2F1DFEB18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9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9.bin"/><Relationship Id="rId4" Type="http://schemas.openxmlformats.org/officeDocument/2006/relationships/audio" Target="../media/audio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52.wmf"/><Relationship Id="rId3" Type="http://schemas.openxmlformats.org/officeDocument/2006/relationships/image" Target="../media/image56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1.wmf"/><Relationship Id="rId20" Type="http://schemas.openxmlformats.org/officeDocument/2006/relationships/image" Target="../media/image5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55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50.wmf"/><Relationship Id="rId22" Type="http://schemas.openxmlformats.org/officeDocument/2006/relationships/image" Target="../media/image54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audio" Target="../media/audio1.bin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6.wmf"/><Relationship Id="rId5" Type="http://schemas.openxmlformats.org/officeDocument/2006/relationships/image" Target="../media/image63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3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77.wmf"/><Relationship Id="rId18" Type="http://schemas.openxmlformats.org/officeDocument/2006/relationships/oleObject" Target="../embeddings/oleObject39.bin"/><Relationship Id="rId3" Type="http://schemas.openxmlformats.org/officeDocument/2006/relationships/audio" Target="../media/audio1.bin"/><Relationship Id="rId21" Type="http://schemas.openxmlformats.org/officeDocument/2006/relationships/image" Target="../media/image81.wmf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79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76.wmf"/><Relationship Id="rId5" Type="http://schemas.openxmlformats.org/officeDocument/2006/relationships/image" Target="../media/image73.wmf"/><Relationship Id="rId15" Type="http://schemas.openxmlformats.org/officeDocument/2006/relationships/image" Target="../media/image78.w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80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75.wmf"/><Relationship Id="rId14" Type="http://schemas.openxmlformats.org/officeDocument/2006/relationships/oleObject" Target="../embeddings/oleObject3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image" Target="../media/image89.png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70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15" Type="http://schemas.microsoft.com/office/2007/relationships/hdphoto" Target="../media/hdphoto5.wdp"/><Relationship Id="rId10" Type="http://schemas.openxmlformats.org/officeDocument/2006/relationships/image" Target="../media/image69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91.png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6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7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3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45.bin"/><Relationship Id="rId4" Type="http://schemas.openxmlformats.org/officeDocument/2006/relationships/audio" Target="../media/audio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4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3" Type="http://schemas.openxmlformats.org/officeDocument/2006/relationships/audio" Target="../media/audio1.bin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oleObject" Target="../embeddings/oleObject53.bin"/><Relationship Id="rId18" Type="http://schemas.openxmlformats.org/officeDocument/2006/relationships/image" Target="../media/image118.png"/><Relationship Id="rId3" Type="http://schemas.openxmlformats.org/officeDocument/2006/relationships/notesSlide" Target="../notesSlides/notesSlide7.xml"/><Relationship Id="rId21" Type="http://schemas.openxmlformats.org/officeDocument/2006/relationships/oleObject" Target="../embeddings/oleObject57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113.emf"/><Relationship Id="rId17" Type="http://schemas.openxmlformats.org/officeDocument/2006/relationships/image" Target="../media/image115.emf"/><Relationship Id="rId25" Type="http://schemas.openxmlformats.org/officeDocument/2006/relationships/image" Target="../media/image121.jpg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55.bin"/><Relationship Id="rId20" Type="http://schemas.openxmlformats.org/officeDocument/2006/relationships/image" Target="../media/image116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52.bin"/><Relationship Id="rId24" Type="http://schemas.openxmlformats.org/officeDocument/2006/relationships/image" Target="../media/image120.jpg"/><Relationship Id="rId5" Type="http://schemas.openxmlformats.org/officeDocument/2006/relationships/oleObject" Target="../embeddings/oleObject49.bin"/><Relationship Id="rId15" Type="http://schemas.openxmlformats.org/officeDocument/2006/relationships/image" Target="../media/image114.emf"/><Relationship Id="rId23" Type="http://schemas.openxmlformats.org/officeDocument/2006/relationships/image" Target="../media/image119.jpg"/><Relationship Id="rId10" Type="http://schemas.openxmlformats.org/officeDocument/2006/relationships/image" Target="../media/image112.emf"/><Relationship Id="rId19" Type="http://schemas.openxmlformats.org/officeDocument/2006/relationships/oleObject" Target="../embeddings/oleObject56.bin"/><Relationship Id="rId4" Type="http://schemas.openxmlformats.org/officeDocument/2006/relationships/audio" Target="../media/audio1.bin"/><Relationship Id="rId9" Type="http://schemas.openxmlformats.org/officeDocument/2006/relationships/oleObject" Target="../embeddings/oleObject51.bin"/><Relationship Id="rId14" Type="http://schemas.openxmlformats.org/officeDocument/2006/relationships/oleObject" Target="../embeddings/oleObject54.bin"/><Relationship Id="rId22" Type="http://schemas.openxmlformats.org/officeDocument/2006/relationships/image" Target="../media/image11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audio" Target="../media/audio1.bin"/><Relationship Id="rId7" Type="http://schemas.openxmlformats.org/officeDocument/2006/relationships/image" Target="../media/image127.wmf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29.wmf"/><Relationship Id="rId5" Type="http://schemas.openxmlformats.org/officeDocument/2006/relationships/image" Target="../media/image126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28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22" name="Rectangle 54"/>
          <p:cNvSpPr>
            <a:spLocks noChangeArrowheads="1"/>
          </p:cNvSpPr>
          <p:nvPr/>
        </p:nvSpPr>
        <p:spPr bwMode="auto">
          <a:xfrm>
            <a:off x="1235321" y="1431238"/>
            <a:ext cx="1723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CC0000"/>
                </a:solidFill>
                <a:latin typeface="楷体_GB2312" charset="0"/>
                <a:ea typeface="楷体_GB2312" charset="0"/>
              </a:rPr>
              <a:t>教学基本要求</a:t>
            </a:r>
          </a:p>
        </p:txBody>
      </p:sp>
      <p:sp>
        <p:nvSpPr>
          <p:cNvPr id="365623" name="Rectangle 55"/>
          <p:cNvSpPr>
            <a:spLocks noChangeArrowheads="1"/>
          </p:cNvSpPr>
          <p:nvPr/>
        </p:nvSpPr>
        <p:spPr bwMode="auto">
          <a:xfrm>
            <a:off x="1547080" y="1926388"/>
            <a:ext cx="73482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66"/>
                </a:solidFill>
                <a:latin typeface="宋体-方正超大字符集" pitchFamily="65" charset="-122"/>
                <a:ea typeface="宋体-方正超大字符集" pitchFamily="65" charset="-122"/>
              </a:rPr>
              <a:t>1</a:t>
            </a:r>
            <a:r>
              <a:rPr lang="zh-CN" altLang="en-US" dirty="0">
                <a:solidFill>
                  <a:srgbClr val="000066"/>
                </a:solidFill>
                <a:latin typeface="宋体-方正超大字符集" pitchFamily="65" charset="-122"/>
                <a:ea typeface="宋体-方正超大字符集" pitchFamily="65" charset="-122"/>
              </a:rPr>
              <a:t>、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熟悉逻辑代数常用基本定律、恒等式和规则。</a:t>
            </a:r>
          </a:p>
        </p:txBody>
      </p:sp>
      <p:sp>
        <p:nvSpPr>
          <p:cNvPr id="365625" name="Rectangle 57"/>
          <p:cNvSpPr>
            <a:spLocks noChangeArrowheads="1"/>
          </p:cNvSpPr>
          <p:nvPr/>
        </p:nvSpPr>
        <p:spPr bwMode="auto">
          <a:xfrm>
            <a:off x="1587294" y="2499623"/>
            <a:ext cx="59400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、掌握逻辑代数的表示方法；</a:t>
            </a:r>
          </a:p>
        </p:txBody>
      </p:sp>
      <p:sp>
        <p:nvSpPr>
          <p:cNvPr id="365628" name="Rectangle 60"/>
          <p:cNvSpPr>
            <a:spLocks noChangeArrowheads="1"/>
          </p:cNvSpPr>
          <p:nvPr/>
        </p:nvSpPr>
        <p:spPr bwMode="auto">
          <a:xfrm>
            <a:off x="1587294" y="3099698"/>
            <a:ext cx="59400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、掌握逻辑代数的变换和卡诺图化简法；</a:t>
            </a: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474525" y="157173"/>
            <a:ext cx="5591595" cy="86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399924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0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2 .</a:t>
            </a:r>
            <a:r>
              <a:rPr lang="zh-CN" altLang="en-US" sz="30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逻辑代数与硬件描述语言基础</a:t>
            </a:r>
            <a:endParaRPr lang="zh-CN" altLang="en-US" sz="3000" b="0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629" y="3673642"/>
            <a:ext cx="5677899" cy="29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52669"/>
      </p:ext>
    </p:extLst>
  </p:cSld>
  <p:clrMapOvr>
    <a:masterClrMapping/>
  </p:clrMapOvr>
  <p:transition>
    <p:wipe dir="r"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6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6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36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36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622" grpId="0" autoUpdateAnimBg="0"/>
      <p:bldP spid="365623" grpId="0" autoUpdateAnimBg="0"/>
      <p:bldP spid="365625" grpId="0"/>
      <p:bldP spid="3656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3"/>
          <p:cNvSpPr>
            <a:spLocks noChangeArrowheads="1"/>
          </p:cNvSpPr>
          <p:nvPr/>
        </p:nvSpPr>
        <p:spPr bwMode="auto">
          <a:xfrm>
            <a:off x="318330" y="297417"/>
            <a:ext cx="5378054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</a:rPr>
              <a:t>2.1.2 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</a:rPr>
              <a:t>逻辑代数的基本规则</a:t>
            </a:r>
            <a:r>
              <a:rPr lang="zh-CN" altLang="en-US" sz="2000" dirty="0">
                <a:solidFill>
                  <a:srgbClr val="000066"/>
                </a:solidFill>
                <a:latin typeface="楷体_GB2312" pitchFamily="49" charset="-122"/>
              </a:rPr>
              <a:t> </a:t>
            </a:r>
          </a:p>
        </p:txBody>
      </p:sp>
      <p:sp>
        <p:nvSpPr>
          <p:cNvPr id="374799" name="Rectangle 15"/>
          <p:cNvSpPr>
            <a:spLocks noChangeArrowheads="1"/>
          </p:cNvSpPr>
          <p:nvPr/>
        </p:nvSpPr>
        <p:spPr bwMode="auto">
          <a:xfrm>
            <a:off x="866257" y="617473"/>
            <a:ext cx="16337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2573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7145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171700" indent="-3429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6289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861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5433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40005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  <a:defRPr/>
            </a:pPr>
            <a:r>
              <a:rPr lang="zh-CN" altLang="en-US" sz="1800" dirty="0">
                <a:solidFill>
                  <a:srgbClr val="CC0000"/>
                </a:solidFill>
                <a:latin typeface="楷体_GB2312" pitchFamily="49" charset="-122"/>
              </a:rPr>
              <a:t>代入规则</a:t>
            </a:r>
            <a:r>
              <a:rPr lang="zh-CN" altLang="en-US" sz="1350" dirty="0">
                <a:solidFill>
                  <a:srgbClr val="000066"/>
                </a:solidFill>
                <a:latin typeface="楷体_GB2312" pitchFamily="49" charset="-122"/>
              </a:rPr>
              <a:t>  </a:t>
            </a:r>
          </a:p>
        </p:txBody>
      </p:sp>
      <p:sp>
        <p:nvSpPr>
          <p:cNvPr id="374800" name="Rectangle 16"/>
          <p:cNvSpPr>
            <a:spLocks noChangeArrowheads="1"/>
          </p:cNvSpPr>
          <p:nvPr/>
        </p:nvSpPr>
        <p:spPr bwMode="auto">
          <a:xfrm>
            <a:off x="1508334" y="1130544"/>
            <a:ext cx="5990512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762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116998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116998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1169988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在包含变量</a:t>
            </a:r>
            <a:r>
              <a:rPr lang="en-US" altLang="zh-CN" sz="16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逻辑等式中，如果用另一个函数式代入式中</a:t>
            </a:r>
            <a:endParaRPr lang="en-US" altLang="zh-CN" sz="1600" dirty="0">
              <a:solidFill>
                <a:srgbClr val="000066"/>
              </a:solidFill>
              <a:latin typeface="楷体_GB2312" pitchFamily="49" charset="-122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所有</a:t>
            </a:r>
            <a:r>
              <a:rPr lang="en-US" altLang="zh-CN" sz="16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的位置，等式仍然成立</a:t>
            </a:r>
            <a:endParaRPr lang="en-US" altLang="zh-CN" sz="1600" dirty="0">
              <a:solidFill>
                <a:srgbClr val="000066"/>
              </a:solidFill>
              <a:latin typeface="楷体_GB2312" pitchFamily="49" charset="-122"/>
            </a:endParaRPr>
          </a:p>
        </p:txBody>
      </p:sp>
      <p:sp>
        <p:nvSpPr>
          <p:cNvPr id="374801" name="Rectangle 17"/>
          <p:cNvSpPr>
            <a:spLocks noChangeArrowheads="1"/>
          </p:cNvSpPr>
          <p:nvPr/>
        </p:nvSpPr>
        <p:spPr bwMode="auto">
          <a:xfrm>
            <a:off x="1499028" y="1769595"/>
            <a:ext cx="3080623" cy="4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o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2pPr>
            <a:lvl3pPr marL="12573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o"/>
              <a:tabLst>
                <a:tab pos="228600" algn="l"/>
              </a:tabLst>
              <a:defRPr sz="28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3pPr>
            <a:lvl4pPr marL="17145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4pPr>
            <a:lvl5pPr marL="2171700" indent="-342900">
              <a:spcBef>
                <a:spcPct val="25000"/>
              </a:spcBef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5pPr>
            <a:lvl6pPr marL="26289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6pPr>
            <a:lvl7pPr marL="30861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7pPr>
            <a:lvl8pPr marL="35433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8pPr>
            <a:lvl9pPr marL="40005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zh-CN" altLang="en-US" sz="16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例</a:t>
            </a:r>
            <a:r>
              <a:rPr lang="zh-CN" altLang="en-US" sz="1400" dirty="0">
                <a:solidFill>
                  <a:srgbClr val="000066"/>
                </a:solidFill>
                <a:latin typeface="宋体-方正超大字符集" charset="0"/>
                <a:ea typeface="宋体-方正超大字符集" charset="0"/>
              </a:rPr>
              <a:t>：</a:t>
            </a:r>
            <a:r>
              <a:rPr lang="en-US" altLang="zh-CN" sz="1400" i="1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B (A + C) = BA+BC</a:t>
            </a:r>
            <a:endParaRPr lang="zh-CN" altLang="en-US" sz="1400" dirty="0">
              <a:solidFill>
                <a:srgbClr val="000066"/>
              </a:solidFill>
              <a:latin typeface="宋体-方正超大字符集" charset="0"/>
              <a:ea typeface="宋体-方正超大字符集" charset="0"/>
            </a:endParaRPr>
          </a:p>
        </p:txBody>
      </p:sp>
      <p:sp>
        <p:nvSpPr>
          <p:cNvPr id="374802" name="Rectangle 18"/>
          <p:cNvSpPr>
            <a:spLocks noChangeArrowheads="1"/>
          </p:cNvSpPr>
          <p:nvPr/>
        </p:nvSpPr>
        <p:spPr bwMode="auto">
          <a:xfrm>
            <a:off x="1694451" y="2210997"/>
            <a:ext cx="2089406" cy="414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o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2pPr>
            <a:lvl3pPr marL="12573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o"/>
              <a:tabLst>
                <a:tab pos="228600" algn="l"/>
              </a:tabLst>
              <a:defRPr sz="28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3pPr>
            <a:lvl4pPr marL="17145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4pPr>
            <a:lvl5pPr marL="2171700" indent="-342900">
              <a:spcBef>
                <a:spcPct val="25000"/>
              </a:spcBef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5pPr>
            <a:lvl6pPr marL="26289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6pPr>
            <a:lvl7pPr marL="30861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7pPr>
            <a:lvl8pPr marL="35433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8pPr>
            <a:lvl9pPr marL="40005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zh-CN" altLang="en-US" sz="16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用</a:t>
            </a:r>
            <a:r>
              <a:rPr kumimoji="1" lang="en-US" altLang="zh-CN" sz="1600" i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 + D</a:t>
            </a:r>
            <a:r>
              <a:rPr kumimoji="1" lang="zh-CN" altLang="en-US" sz="16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代替</a:t>
            </a:r>
            <a:r>
              <a:rPr kumimoji="1" lang="en-US" altLang="zh-CN" sz="1600" i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1600" i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sz="16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得</a:t>
            </a:r>
          </a:p>
        </p:txBody>
      </p:sp>
      <p:sp>
        <p:nvSpPr>
          <p:cNvPr id="374803" name="Rectangle 19"/>
          <p:cNvSpPr>
            <a:spLocks noChangeArrowheads="1"/>
          </p:cNvSpPr>
          <p:nvPr/>
        </p:nvSpPr>
        <p:spPr bwMode="auto">
          <a:xfrm>
            <a:off x="3498771" y="2203225"/>
            <a:ext cx="50177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o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2pPr>
            <a:lvl3pPr marL="12573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o"/>
              <a:tabLst>
                <a:tab pos="228600" algn="l"/>
              </a:tabLst>
              <a:defRPr sz="28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3pPr>
            <a:lvl4pPr marL="17145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4pPr>
            <a:lvl5pPr marL="2171700" indent="-342900">
              <a:spcBef>
                <a:spcPct val="25000"/>
              </a:spcBef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5pPr>
            <a:lvl6pPr marL="26289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6pPr>
            <a:lvl7pPr marL="30861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7pPr>
            <a:lvl8pPr marL="35433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8pPr>
            <a:lvl9pPr marL="40005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1600" i="1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B </a:t>
            </a:r>
            <a:r>
              <a:rPr lang="en-US" altLang="zh-CN" sz="1600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[(</a:t>
            </a:r>
            <a:r>
              <a:rPr lang="en-US" altLang="zh-CN" sz="1600" i="1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A +D</a:t>
            </a:r>
            <a:r>
              <a:rPr lang="en-US" altLang="zh-CN" sz="1600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)</a:t>
            </a:r>
            <a:r>
              <a:rPr lang="en-US" altLang="zh-CN" sz="1600" i="1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 +C </a:t>
            </a:r>
            <a:r>
              <a:rPr lang="en-US" altLang="zh-CN" sz="1600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] </a:t>
            </a:r>
            <a:r>
              <a:rPr lang="en-US" altLang="zh-CN" sz="1600" i="1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= B(A +D) + BC = BA + BD + BC</a:t>
            </a:r>
          </a:p>
        </p:txBody>
      </p:sp>
      <p:sp>
        <p:nvSpPr>
          <p:cNvPr id="374804" name="Rectangle 20"/>
          <p:cNvSpPr>
            <a:spLocks noChangeArrowheads="1"/>
          </p:cNvSpPr>
          <p:nvPr/>
        </p:nvSpPr>
        <p:spPr bwMode="auto">
          <a:xfrm>
            <a:off x="1690609" y="2748845"/>
            <a:ext cx="52982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代入规则可以扩展所有基本公式或定律的应用范围</a:t>
            </a:r>
          </a:p>
        </p:txBody>
      </p:sp>
      <p:sp>
        <p:nvSpPr>
          <p:cNvPr id="9" name="Rectangle 37"/>
          <p:cNvSpPr>
            <a:spLocks noChangeArrowheads="1"/>
          </p:cNvSpPr>
          <p:nvPr/>
        </p:nvSpPr>
        <p:spPr bwMode="auto">
          <a:xfrm>
            <a:off x="1603967" y="3660635"/>
            <a:ext cx="6334862" cy="137268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indent="27622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1169988" algn="l"/>
                <a:tab pos="4392613" algn="r"/>
              </a:tabLst>
              <a:defRPr/>
            </a:pP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对于任意一个逻辑表达式</a:t>
            </a:r>
            <a:r>
              <a:rPr lang="en-US" altLang="zh-CN" sz="1600" dirty="0">
                <a:solidFill>
                  <a:srgbClr val="000066"/>
                </a:solidFill>
                <a:latin typeface="楷体_GB2312" pitchFamily="49" charset="-122"/>
              </a:rPr>
              <a:t>L</a:t>
            </a: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，</a:t>
            </a:r>
            <a:endParaRPr lang="en-US" altLang="zh-CN" sz="1600" dirty="0">
              <a:solidFill>
                <a:srgbClr val="000066"/>
              </a:solidFill>
              <a:latin typeface="楷体_GB2312" pitchFamily="49" charset="-122"/>
            </a:endParaRPr>
          </a:p>
          <a:p>
            <a:pPr indent="27622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1169988" algn="l"/>
                <a:tab pos="4392613" algn="r"/>
              </a:tabLst>
              <a:defRPr/>
            </a:pP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若将其中所有的与（</a:t>
            </a:r>
            <a:r>
              <a:rPr lang="en-US" altLang="zh-CN" sz="1600" dirty="0">
                <a:solidFill>
                  <a:srgbClr val="000066"/>
                </a:solidFill>
                <a:latin typeface="楷体_GB2312" pitchFamily="49" charset="-122"/>
              </a:rPr>
              <a:t>• </a:t>
            </a: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）换成或（</a:t>
            </a:r>
            <a:r>
              <a:rPr lang="en-US" altLang="zh-CN" sz="1600" dirty="0">
                <a:solidFill>
                  <a:srgbClr val="000066"/>
                </a:solidFill>
                <a:latin typeface="楷体_GB2312" pitchFamily="49" charset="-122"/>
              </a:rPr>
              <a:t>+</a:t>
            </a: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），或（</a:t>
            </a:r>
            <a:r>
              <a:rPr lang="en-US" altLang="zh-CN" sz="1600" dirty="0">
                <a:solidFill>
                  <a:srgbClr val="000066"/>
                </a:solidFill>
                <a:latin typeface="楷体_GB2312" pitchFamily="49" charset="-122"/>
              </a:rPr>
              <a:t>+</a:t>
            </a: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）换成与（</a:t>
            </a:r>
            <a:r>
              <a:rPr lang="en-US" altLang="zh-CN" sz="1600" dirty="0">
                <a:solidFill>
                  <a:srgbClr val="000066"/>
                </a:solidFill>
                <a:latin typeface="楷体_GB2312" pitchFamily="49" charset="-122"/>
              </a:rPr>
              <a:t>•</a:t>
            </a: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）；</a:t>
            </a:r>
            <a:endParaRPr lang="en-US" altLang="zh-CN" sz="1600" dirty="0">
              <a:solidFill>
                <a:srgbClr val="000066"/>
              </a:solidFill>
              <a:latin typeface="楷体_GB2312" pitchFamily="49" charset="-122"/>
            </a:endParaRPr>
          </a:p>
          <a:p>
            <a:pPr indent="27622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1169988" algn="l"/>
                <a:tab pos="4392613" algn="r"/>
              </a:tabLst>
              <a:defRPr/>
            </a:pP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原变量换为反变量，反变量换为原变量；将</a:t>
            </a:r>
            <a:r>
              <a:rPr lang="en-US" altLang="zh-CN" sz="1600" dirty="0">
                <a:solidFill>
                  <a:srgbClr val="000066"/>
                </a:solidFill>
                <a:latin typeface="楷体_GB2312" pitchFamily="49" charset="-122"/>
              </a:rPr>
              <a:t>1</a:t>
            </a: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换成</a:t>
            </a:r>
            <a:r>
              <a:rPr lang="en-US" altLang="zh-CN" sz="1600" dirty="0">
                <a:solidFill>
                  <a:srgbClr val="000066"/>
                </a:solidFill>
                <a:latin typeface="楷体_GB2312" pitchFamily="49" charset="-122"/>
              </a:rPr>
              <a:t>0</a:t>
            </a: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，</a:t>
            </a:r>
            <a:r>
              <a:rPr lang="en-US" altLang="zh-CN" sz="1600" dirty="0">
                <a:solidFill>
                  <a:srgbClr val="000066"/>
                </a:solidFill>
                <a:latin typeface="楷体_GB2312" pitchFamily="49" charset="-122"/>
              </a:rPr>
              <a:t>0</a:t>
            </a: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换成</a:t>
            </a:r>
            <a:r>
              <a:rPr lang="en-US" altLang="zh-CN" sz="1600" dirty="0">
                <a:solidFill>
                  <a:srgbClr val="000066"/>
                </a:solidFill>
                <a:latin typeface="楷体_GB2312" pitchFamily="49" charset="-122"/>
              </a:rPr>
              <a:t>1</a:t>
            </a: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；</a:t>
            </a:r>
            <a:endParaRPr lang="en-US" altLang="zh-CN" sz="1600" dirty="0">
              <a:solidFill>
                <a:srgbClr val="000066"/>
              </a:solidFill>
              <a:latin typeface="楷体_GB2312" pitchFamily="49" charset="-122"/>
            </a:endParaRPr>
          </a:p>
          <a:p>
            <a:pPr indent="27622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1169988" algn="l"/>
                <a:tab pos="4392613" algn="r"/>
              </a:tabLst>
              <a:defRPr/>
            </a:pP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则得到的结果就是原函数的反函数。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1036373" y="3231913"/>
            <a:ext cx="1697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2. </a:t>
            </a:r>
            <a:r>
              <a:rPr lang="zh-CN" altLang="en-US" sz="18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反演规则：</a:t>
            </a:r>
          </a:p>
        </p:txBody>
      </p:sp>
      <p:graphicFrame>
        <p:nvGraphicFramePr>
          <p:cNvPr id="11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572251"/>
              </p:ext>
            </p:extLst>
          </p:nvPr>
        </p:nvGraphicFramePr>
        <p:xfrm>
          <a:off x="2036045" y="6163552"/>
          <a:ext cx="437792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name="公式" r:id="rId3" imgW="2197100" imgH="215900" progId="Equation.3">
                  <p:embed/>
                </p:oleObj>
              </mc:Choice>
              <mc:Fallback>
                <p:oleObj name="公式" r:id="rId3" imgW="2197100" imgH="215900" progId="Equation.3">
                  <p:embed/>
                  <p:pic>
                    <p:nvPicPr>
                      <p:cNvPr id="37584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045" y="6163552"/>
                        <a:ext cx="4377928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46"/>
          <p:cNvGrpSpPr>
            <a:grpSpLocks/>
          </p:cNvGrpSpPr>
          <p:nvPr/>
        </p:nvGrpSpPr>
        <p:grpSpPr bwMode="auto">
          <a:xfrm>
            <a:off x="1216894" y="5261061"/>
            <a:ext cx="4343401" cy="340519"/>
            <a:chOff x="340" y="2840"/>
            <a:chExt cx="3648" cy="286"/>
          </a:xfrm>
        </p:grpSpPr>
        <p:graphicFrame>
          <p:nvGraphicFramePr>
            <p:cNvPr id="13" name="Object 41"/>
            <p:cNvGraphicFramePr>
              <a:graphicFrameLocks noChangeAspect="1"/>
            </p:cNvGraphicFramePr>
            <p:nvPr/>
          </p:nvGraphicFramePr>
          <p:xfrm>
            <a:off x="1701" y="2840"/>
            <a:ext cx="136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3" name="公式" r:id="rId5" imgW="952087" imgH="190417" progId="Equation.3">
                    <p:embed/>
                  </p:oleObj>
                </mc:Choice>
                <mc:Fallback>
                  <p:oleObj name="公式" r:id="rId5" imgW="952087" imgH="190417" progId="Equation.3">
                    <p:embed/>
                    <p:pic>
                      <p:nvPicPr>
                        <p:cNvPr id="2868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2840"/>
                          <a:ext cx="136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42"/>
            <p:cNvSpPr>
              <a:spLocks noChangeArrowheads="1"/>
            </p:cNvSpPr>
            <p:nvPr/>
          </p:nvSpPr>
          <p:spPr bwMode="auto">
            <a:xfrm>
              <a:off x="340" y="2842"/>
              <a:ext cx="1064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例</a:t>
              </a:r>
              <a:r>
                <a:rPr kumimoji="1" lang="en-US" altLang="zh-CN" sz="16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2.1.1 </a:t>
              </a:r>
              <a:r>
                <a:rPr kumimoji="1" lang="zh-CN" altLang="en-US" sz="16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试求</a:t>
              </a:r>
            </a:p>
          </p:txBody>
        </p:sp>
        <p:sp>
          <p:nvSpPr>
            <p:cNvPr id="15" name="Rectangle 43"/>
            <p:cNvSpPr>
              <a:spLocks noChangeArrowheads="1"/>
            </p:cNvSpPr>
            <p:nvPr/>
          </p:nvSpPr>
          <p:spPr bwMode="auto">
            <a:xfrm>
              <a:off x="2880" y="2842"/>
              <a:ext cx="1108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      </a:t>
              </a:r>
              <a:r>
                <a:rPr kumimoji="1" lang="zh-CN" altLang="en-US" sz="16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的非函数</a:t>
              </a:r>
              <a:endParaRPr kumimoji="1" lang="zh-CN" altLang="en-US" sz="1600" b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Rectangle 44"/>
          <p:cNvSpPr>
            <a:spLocks noChangeArrowheads="1"/>
          </p:cNvSpPr>
          <p:nvPr/>
        </p:nvSpPr>
        <p:spPr bwMode="auto">
          <a:xfrm>
            <a:off x="1333575" y="5704954"/>
            <a:ext cx="31470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762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116998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116998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1169988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zh-CN" alt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解：按照反演规则，得</a:t>
            </a:r>
            <a:r>
              <a:rPr kumimoji="1" lang="zh-CN" altLang="en-US" sz="1600" b="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275169002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7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74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74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7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7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7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99" grpId="0" autoUpdateAnimBg="0"/>
      <p:bldP spid="374800" grpId="0" autoUpdateAnimBg="0"/>
      <p:bldP spid="374801" grpId="0" autoUpdateAnimBg="0"/>
      <p:bldP spid="374802" grpId="0" autoUpdateAnimBg="0"/>
      <p:bldP spid="374803" grpId="0" autoUpdateAnimBg="0"/>
      <p:bldP spid="374804" grpId="0"/>
      <p:bldP spid="9" grpId="0" animBg="1"/>
      <p:bldP spid="10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9" t="29547" r="39763" b="10800"/>
          <a:stretch>
            <a:fillRect/>
          </a:stretch>
        </p:blipFill>
        <p:spPr bwMode="auto">
          <a:xfrm>
            <a:off x="1478706" y="946488"/>
            <a:ext cx="3511154" cy="273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t="10927" r="35037" b="78973"/>
          <a:stretch/>
        </p:blipFill>
        <p:spPr bwMode="auto">
          <a:xfrm>
            <a:off x="2230524" y="420852"/>
            <a:ext cx="3920798" cy="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50000" r="58662" b="24434"/>
          <a:stretch>
            <a:fillRect/>
          </a:stretch>
        </p:blipFill>
        <p:spPr bwMode="auto">
          <a:xfrm>
            <a:off x="5092968" y="1506675"/>
            <a:ext cx="3077766" cy="142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1" t="49998" r="27162" b="10802"/>
          <a:stretch>
            <a:fillRect/>
          </a:stretch>
        </p:blipFill>
        <p:spPr bwMode="auto">
          <a:xfrm>
            <a:off x="2369073" y="3841857"/>
            <a:ext cx="4437460" cy="24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t="10799" r="42125" b="80679"/>
          <a:stretch/>
        </p:blipFill>
        <p:spPr>
          <a:xfrm>
            <a:off x="1165479" y="6390681"/>
            <a:ext cx="3100022" cy="3780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21267" r="37619" b="68748"/>
          <a:stretch/>
        </p:blipFill>
        <p:spPr>
          <a:xfrm>
            <a:off x="4501109" y="6376556"/>
            <a:ext cx="4236402" cy="427229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45910" y="2058356"/>
            <a:ext cx="1262561" cy="428506"/>
          </a:xfrm>
          <a:prstGeom prst="wedgeRectCallout">
            <a:avLst>
              <a:gd name="adj1" fmla="val 105945"/>
              <a:gd name="adj2" fmla="val -73015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摩根定理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6660963" y="887618"/>
            <a:ext cx="1262561" cy="428506"/>
          </a:xfrm>
          <a:prstGeom prst="wedgeRectCallout">
            <a:avLst>
              <a:gd name="adj1" fmla="val -59206"/>
              <a:gd name="adj2" fmla="val 85913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反演规则</a:t>
            </a:r>
          </a:p>
        </p:txBody>
      </p:sp>
    </p:spTree>
    <p:extLst>
      <p:ext uri="{BB962C8B-B14F-4D97-AF65-F5344CB8AC3E}">
        <p14:creationId xmlns:p14="http://schemas.microsoft.com/office/powerpoint/2010/main" val="268714244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12503" r="23225" b="50000"/>
          <a:stretch>
            <a:fillRect/>
          </a:stretch>
        </p:blipFill>
        <p:spPr bwMode="auto">
          <a:xfrm>
            <a:off x="334756" y="1431772"/>
            <a:ext cx="8322905" cy="240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8" t="61359" r="29126" b="14780"/>
          <a:stretch>
            <a:fillRect/>
          </a:stretch>
        </p:blipFill>
        <p:spPr bwMode="auto">
          <a:xfrm>
            <a:off x="982218" y="4179501"/>
            <a:ext cx="6891132" cy="1605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文本框 3"/>
          <p:cNvSpPr txBox="1">
            <a:spLocks noChangeArrowheads="1"/>
          </p:cNvSpPr>
          <p:nvPr/>
        </p:nvSpPr>
        <p:spPr bwMode="auto">
          <a:xfrm>
            <a:off x="503987" y="723640"/>
            <a:ext cx="199191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dirty="0">
                <a:solidFill>
                  <a:srgbClr val="000000"/>
                </a:solidFill>
              </a:rPr>
              <a:t>优先级</a:t>
            </a:r>
            <a:r>
              <a:rPr lang="en-US" altLang="zh-CN" sz="2100" dirty="0">
                <a:solidFill>
                  <a:srgbClr val="000000"/>
                </a:solidFill>
              </a:rPr>
              <a:t>:</a:t>
            </a:r>
            <a:endParaRPr lang="zh-CN" altLang="en-US" sz="21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108479" y="4594960"/>
                <a:ext cx="412265" cy="538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7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sz="2700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479" y="4594960"/>
                <a:ext cx="412265" cy="538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26308" y="4465288"/>
                <a:ext cx="412265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7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zh-CN" altLang="en-US" sz="2700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08" y="4465288"/>
                <a:ext cx="412265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 flipH="1">
            <a:off x="2678159" y="3079883"/>
            <a:ext cx="2865630" cy="1362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3309439" y="2494514"/>
            <a:ext cx="700148" cy="2046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607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22729" r="35037" b="14209"/>
          <a:stretch>
            <a:fillRect/>
          </a:stretch>
        </p:blipFill>
        <p:spPr bwMode="auto">
          <a:xfrm>
            <a:off x="539580" y="3329451"/>
            <a:ext cx="3198365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356295" y="466699"/>
            <a:ext cx="5886211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622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tabLst>
                <a:tab pos="1169988" algn="l"/>
                <a:tab pos="4392613" algn="r"/>
              </a:tabLst>
              <a:defRPr/>
            </a:pP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对于任何逻辑函数式，</a:t>
            </a:r>
          </a:p>
          <a:p>
            <a:pPr indent="27622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tabLst>
                <a:tab pos="1169988" algn="l"/>
                <a:tab pos="4392613" algn="r"/>
              </a:tabLst>
              <a:defRPr/>
            </a:pP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若将其中的与（</a:t>
            </a:r>
            <a:r>
              <a:rPr lang="en-US" altLang="zh-CN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• </a:t>
            </a: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）换成或（</a:t>
            </a:r>
            <a:r>
              <a:rPr lang="en-US" altLang="zh-CN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+</a:t>
            </a: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），或（</a:t>
            </a:r>
            <a:r>
              <a:rPr lang="en-US" altLang="zh-CN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+</a:t>
            </a: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）换成与（</a:t>
            </a:r>
            <a:r>
              <a:rPr lang="en-US" altLang="zh-CN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•</a:t>
            </a: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）；</a:t>
            </a:r>
          </a:p>
          <a:p>
            <a:pPr indent="27622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tabLst>
                <a:tab pos="1169988" algn="l"/>
                <a:tab pos="4392613" algn="r"/>
              </a:tabLst>
              <a:defRPr/>
            </a:pP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并将</a:t>
            </a:r>
            <a:r>
              <a:rPr lang="en-US" altLang="zh-CN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换成</a:t>
            </a:r>
            <a:r>
              <a:rPr lang="en-US" altLang="zh-CN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换成</a:t>
            </a:r>
            <a:r>
              <a:rPr lang="en-US" altLang="zh-CN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indent="27622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tabLst>
                <a:tab pos="1169988" algn="l"/>
                <a:tab pos="4392613" algn="r"/>
              </a:tabLst>
              <a:defRPr/>
            </a:pP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那么，所得的新的函数式就是</a:t>
            </a:r>
            <a:r>
              <a:rPr lang="en-US" altLang="zh-CN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的对偶式，记作</a:t>
            </a:r>
            <a:r>
              <a:rPr lang="en-US" altLang="zh-CN" sz="1600" b="1" i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L’</a:t>
            </a:r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。 </a:t>
            </a:r>
          </a:p>
        </p:txBody>
      </p:sp>
      <p:sp>
        <p:nvSpPr>
          <p:cNvPr id="17" name="Rectangle 38"/>
          <p:cNvSpPr>
            <a:spLocks noChangeArrowheads="1"/>
          </p:cNvSpPr>
          <p:nvPr/>
        </p:nvSpPr>
        <p:spPr bwMode="auto">
          <a:xfrm>
            <a:off x="144929" y="132900"/>
            <a:ext cx="15808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sz="18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对偶规则：</a:t>
            </a:r>
          </a:p>
        </p:txBody>
      </p:sp>
      <p:sp>
        <p:nvSpPr>
          <p:cNvPr id="18" name="矩形 17"/>
          <p:cNvSpPr/>
          <p:nvPr/>
        </p:nvSpPr>
        <p:spPr>
          <a:xfrm>
            <a:off x="1061698" y="2354419"/>
            <a:ext cx="7385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当某个逻辑恒等式成立时，则该恒等式两侧的对偶式也相等。这就是对偶规则。利用对偶规则，可从已知公式中得到更多的运算公式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760" y="3306438"/>
            <a:ext cx="5008673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1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463701" y="333236"/>
            <a:ext cx="57611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32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2.2  </a:t>
            </a:r>
            <a:r>
              <a:rPr kumimoji="1" lang="zh-CN" altLang="en-US" sz="28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逻辑函数表达式的形式</a:t>
            </a:r>
          </a:p>
        </p:txBody>
      </p:sp>
      <p:sp>
        <p:nvSpPr>
          <p:cNvPr id="398339" name="Rectangle 3"/>
          <p:cNvSpPr>
            <a:spLocks noChangeArrowheads="1"/>
          </p:cNvSpPr>
          <p:nvPr/>
        </p:nvSpPr>
        <p:spPr bwMode="auto">
          <a:xfrm>
            <a:off x="1415140" y="1646486"/>
            <a:ext cx="45148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、与</a:t>
            </a:r>
            <a:r>
              <a:rPr lang="en-US" altLang="zh-CN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或</a:t>
            </a:r>
            <a:r>
              <a:rPr lang="zh-CN" altLang="en-US" sz="1800" dirty="0">
                <a:solidFill>
                  <a:srgbClr val="CC0000"/>
                </a:solidFill>
                <a:latin typeface="楷体_GB2312" pitchFamily="49" charset="-122"/>
              </a:rPr>
              <a:t>表达式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608001" y="1057455"/>
            <a:ext cx="57392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000" dirty="0">
                <a:solidFill>
                  <a:srgbClr val="CC0000"/>
                </a:solidFill>
                <a:latin typeface="宋体-方正超大字符集" pitchFamily="65" charset="-122"/>
                <a:ea typeface="宋体-方正超大字符集" pitchFamily="65" charset="-122"/>
              </a:rPr>
              <a:t>　</a:t>
            </a:r>
            <a:r>
              <a:rPr kumimoji="1" lang="zh-CN" altLang="en-US" dirty="0">
                <a:solidFill>
                  <a:srgbClr val="CC0000"/>
                </a:solidFill>
                <a:latin typeface="宋体-方正超大字符集" pitchFamily="65" charset="-122"/>
                <a:ea typeface="宋体-方正超大字符集" pitchFamily="65" charset="-122"/>
              </a:rPr>
              <a:t>　</a:t>
            </a:r>
            <a:r>
              <a:rPr kumimoji="1"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2.2.1</a:t>
            </a:r>
            <a:r>
              <a:rPr kumimoji="1" lang="zh-CN" altLang="en-US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　逻辑函数表达式的基本形式</a:t>
            </a:r>
          </a:p>
        </p:txBody>
      </p:sp>
      <p:grpSp>
        <p:nvGrpSpPr>
          <p:cNvPr id="398341" name="Group 5"/>
          <p:cNvGrpSpPr>
            <a:grpSpLocks/>
          </p:cNvGrpSpPr>
          <p:nvPr/>
        </p:nvGrpSpPr>
        <p:grpSpPr bwMode="auto">
          <a:xfrm>
            <a:off x="1059313" y="2244598"/>
            <a:ext cx="7671197" cy="1050131"/>
            <a:chOff x="431" y="1389"/>
            <a:chExt cx="6443" cy="882"/>
          </a:xfrm>
        </p:grpSpPr>
        <p:sp>
          <p:nvSpPr>
            <p:cNvPr id="30736" name="Text Box 6"/>
            <p:cNvSpPr txBox="1">
              <a:spLocks noChangeArrowheads="1"/>
            </p:cNvSpPr>
            <p:nvPr/>
          </p:nvSpPr>
          <p:spPr bwMode="auto">
            <a:xfrm>
              <a:off x="431" y="1389"/>
              <a:ext cx="6443" cy="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75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若干与项进行或逻辑运算构成的表达式。由与运算</a:t>
              </a:r>
              <a:r>
                <a:rPr kumimoji="1" lang="zh-CN" altLang="en-US" sz="1800" dirty="0">
                  <a:solidFill>
                    <a:srgbClr val="000066"/>
                  </a:solidFill>
                </a:rPr>
                <a:t>符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和或运算符连接起来。</a:t>
              </a:r>
            </a:p>
          </p:txBody>
        </p:sp>
        <p:graphicFrame>
          <p:nvGraphicFramePr>
            <p:cNvPr id="33809" name="Object 7"/>
            <p:cNvGraphicFramePr>
              <a:graphicFrameLocks noChangeAspect="1"/>
            </p:cNvGraphicFramePr>
            <p:nvPr/>
          </p:nvGraphicFramePr>
          <p:xfrm>
            <a:off x="2517" y="1933"/>
            <a:ext cx="1723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78" r:id="rId5" imgW="1016000" imgH="203200" progId="Equation.2">
                    <p:embed/>
                  </p:oleObj>
                </mc:Choice>
                <mc:Fallback>
                  <p:oleObj r:id="rId5" imgW="1016000" imgH="203200" progId="Equation.2">
                    <p:embed/>
                    <p:pic>
                      <p:nvPicPr>
                        <p:cNvPr id="3380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1933"/>
                          <a:ext cx="1723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8344" name="Rectangle 8"/>
          <p:cNvSpPr>
            <a:spLocks noChangeArrowheads="1"/>
          </p:cNvSpPr>
          <p:nvPr/>
        </p:nvSpPr>
        <p:spPr bwMode="auto">
          <a:xfrm>
            <a:off x="1431665" y="3324464"/>
            <a:ext cx="45148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、或</a:t>
            </a:r>
            <a:r>
              <a:rPr lang="en-US" altLang="zh-CN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与</a:t>
            </a:r>
            <a:r>
              <a:rPr lang="zh-CN" altLang="en-US" sz="1800" dirty="0">
                <a:solidFill>
                  <a:srgbClr val="CC0000"/>
                </a:solidFill>
                <a:latin typeface="楷体_GB2312" pitchFamily="49" charset="-122"/>
              </a:rPr>
              <a:t>表达式</a:t>
            </a:r>
          </a:p>
        </p:txBody>
      </p:sp>
      <p:sp>
        <p:nvSpPr>
          <p:cNvPr id="30727" name="Rectangle 9"/>
          <p:cNvSpPr>
            <a:spLocks noChangeArrowheads="1"/>
          </p:cNvSpPr>
          <p:nvPr/>
        </p:nvSpPr>
        <p:spPr bwMode="auto">
          <a:xfrm>
            <a:off x="4479636" y="3193234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pSp>
        <p:nvGrpSpPr>
          <p:cNvPr id="398346" name="Group 10"/>
          <p:cNvGrpSpPr>
            <a:grpSpLocks/>
          </p:cNvGrpSpPr>
          <p:nvPr/>
        </p:nvGrpSpPr>
        <p:grpSpPr bwMode="auto">
          <a:xfrm>
            <a:off x="1035844" y="3768329"/>
            <a:ext cx="7767638" cy="1125141"/>
            <a:chOff x="-90" y="2658"/>
            <a:chExt cx="6524" cy="945"/>
          </a:xfrm>
        </p:grpSpPr>
        <p:sp>
          <p:nvSpPr>
            <p:cNvPr id="30734" name="Text Box 11"/>
            <p:cNvSpPr txBox="1">
              <a:spLocks noChangeArrowheads="1"/>
            </p:cNvSpPr>
            <p:nvPr/>
          </p:nvSpPr>
          <p:spPr bwMode="auto">
            <a:xfrm>
              <a:off x="-90" y="2658"/>
              <a:ext cx="6524" cy="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75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若干或项进行与逻辑运算构成的表达式。由或运算</a:t>
              </a:r>
              <a:r>
                <a:rPr kumimoji="1" lang="zh-CN" altLang="en-US" sz="1800" dirty="0">
                  <a:solidFill>
                    <a:srgbClr val="000066"/>
                  </a:solidFill>
                </a:rPr>
                <a:t>符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和与运算符连接起来。 </a:t>
              </a:r>
            </a:p>
          </p:txBody>
        </p:sp>
        <p:graphicFrame>
          <p:nvGraphicFramePr>
            <p:cNvPr id="3380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9969295"/>
                </p:ext>
              </p:extLst>
            </p:nvPr>
          </p:nvGraphicFramePr>
          <p:xfrm>
            <a:off x="1692" y="3216"/>
            <a:ext cx="2464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79" r:id="rId7" imgW="1460500" imgH="228600" progId="Equation.2">
                    <p:embed/>
                  </p:oleObj>
                </mc:Choice>
                <mc:Fallback>
                  <p:oleObj r:id="rId7" imgW="1460500" imgH="228600" progId="Equation.2">
                    <p:embed/>
                    <p:pic>
                      <p:nvPicPr>
                        <p:cNvPr id="3380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2" y="3216"/>
                          <a:ext cx="2464" cy="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29" name="Rectangle 16"/>
          <p:cNvSpPr>
            <a:spLocks noChangeArrowheads="1"/>
          </p:cNvSpPr>
          <p:nvPr/>
        </p:nvSpPr>
        <p:spPr bwMode="auto">
          <a:xfrm>
            <a:off x="4479636" y="707209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0732" name="Rectangle 14"/>
          <p:cNvSpPr>
            <a:spLocks noChangeArrowheads="1"/>
          </p:cNvSpPr>
          <p:nvPr/>
        </p:nvSpPr>
        <p:spPr bwMode="auto">
          <a:xfrm>
            <a:off x="1491661" y="5576094"/>
            <a:ext cx="5941219" cy="411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endParaRPr lang="zh-CN" altLang="en-US" sz="1800" dirty="0">
              <a:solidFill>
                <a:srgbClr val="00B0F0"/>
              </a:solidFill>
              <a:latin typeface="楷体_GB2312" pitchFamily="49" charset="-122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350101" y="5170680"/>
            <a:ext cx="7112794" cy="840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通常表达式为混合形式，经过变换可转换为上述</a:t>
            </a:r>
            <a:r>
              <a:rPr lang="zh-CN" altLang="en-US" sz="1800" dirty="0">
                <a:solidFill>
                  <a:srgbClr val="00B0F0"/>
                </a:solidFill>
                <a:latin typeface="楷体_GB2312" pitchFamily="49" charset="-122"/>
              </a:rPr>
              <a:t>两种基本形式</a:t>
            </a:r>
          </a:p>
          <a:p>
            <a:pPr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endParaRPr lang="zh-CN" altLang="en-US" sz="1800" dirty="0">
              <a:solidFill>
                <a:srgbClr val="000066"/>
              </a:solidFill>
              <a:latin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384245"/>
      </p:ext>
    </p:extLst>
  </p:cSld>
  <p:clrMapOvr>
    <a:masterClrMapping/>
  </p:clrMapOvr>
  <p:transition>
    <p:wipe dir="r"/>
    <p:sndAc>
      <p:stSnd>
        <p:snd r:embed="rId4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8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98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8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39" grpId="0" autoUpdateAnimBg="0"/>
      <p:bldP spid="398344" grpId="0" autoUpdateAnimBg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54" name="Rectangle 14"/>
          <p:cNvSpPr>
            <a:spLocks noChangeArrowheads="1"/>
          </p:cNvSpPr>
          <p:nvPr/>
        </p:nvSpPr>
        <p:spPr bwMode="auto">
          <a:xfrm>
            <a:off x="860836" y="5246191"/>
            <a:ext cx="8168385" cy="146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987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63023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63023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630238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0" fontAlgn="base" hangingPunct="0">
              <a:lnSpc>
                <a:spcPct val="16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en-US" altLang="zh-CN" sz="18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   n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个变量</a:t>
            </a:r>
            <a:r>
              <a:rPr kumimoji="1" lang="en-US" altLang="zh-CN" sz="18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1800" baseline="-30000" dirty="0">
                <a:solidFill>
                  <a:srgbClr val="000066"/>
                </a:solidFill>
                <a:latin typeface="Times New Roman" panose="02020603050405020304" pitchFamily="18" charset="0"/>
              </a:rPr>
              <a:t>1, </a:t>
            </a:r>
            <a:r>
              <a:rPr kumimoji="1" lang="en-US" altLang="zh-CN" sz="18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1800" baseline="-30000" dirty="0">
                <a:solidFill>
                  <a:srgbClr val="000066"/>
                </a:solidFill>
                <a:latin typeface="Times New Roman" panose="02020603050405020304" pitchFamily="18" charset="0"/>
              </a:rPr>
              <a:t>2, 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…, </a:t>
            </a:r>
            <a:r>
              <a:rPr kumimoji="1" lang="en-US" altLang="zh-CN" sz="18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1800" baseline="-30000" dirty="0">
                <a:solidFill>
                  <a:srgbClr val="000066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的最小项是</a:t>
            </a:r>
            <a:r>
              <a:rPr kumimoji="1"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个因子的乘积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，每个变量都以它的原变量或非变量的形式在乘积项中出现，且仅出现一次。</a:t>
            </a:r>
            <a:endParaRPr kumimoji="1" lang="en-US" altLang="zh-CN" sz="1800" dirty="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6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一般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个变量的最小项应有</a:t>
            </a: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8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个。</a:t>
            </a:r>
            <a:r>
              <a:rPr kumimoji="1"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3797" name="Rectangle 33"/>
          <p:cNvSpPr>
            <a:spLocks noChangeArrowheads="1"/>
          </p:cNvSpPr>
          <p:nvPr/>
        </p:nvSpPr>
        <p:spPr bwMode="auto">
          <a:xfrm>
            <a:off x="626283" y="5035034"/>
            <a:ext cx="2762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最小项的定义和性质</a:t>
            </a:r>
          </a:p>
        </p:txBody>
      </p:sp>
      <p:sp>
        <p:nvSpPr>
          <p:cNvPr id="33798" name="Rectangle 36"/>
          <p:cNvSpPr>
            <a:spLocks noChangeArrowheads="1"/>
          </p:cNvSpPr>
          <p:nvPr/>
        </p:nvSpPr>
        <p:spPr bwMode="auto">
          <a:xfrm>
            <a:off x="273885" y="110041"/>
            <a:ext cx="493395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2100" dirty="0">
                <a:solidFill>
                  <a:srgbClr val="CC0000"/>
                </a:solidFill>
                <a:latin typeface="Times New Roman" panose="02020603050405020304" pitchFamily="18" charset="0"/>
              </a:rPr>
              <a:t>2.2.2</a:t>
            </a:r>
            <a:r>
              <a:rPr lang="en-US" altLang="zh-CN" sz="2100" dirty="0">
                <a:solidFill>
                  <a:srgbClr val="CC0000"/>
                </a:solidFill>
                <a:latin typeface="楷体_GB2312" pitchFamily="49" charset="-122"/>
              </a:rPr>
              <a:t> </a:t>
            </a:r>
            <a:r>
              <a:rPr lang="zh-CN" altLang="en-US" sz="2100" dirty="0">
                <a:solidFill>
                  <a:srgbClr val="CC0000"/>
                </a:solidFill>
                <a:latin typeface="楷体_GB2312" pitchFamily="49" charset="-122"/>
              </a:rPr>
              <a:t>最小项与最小项表达式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3" y="510892"/>
            <a:ext cx="8260798" cy="453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80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7531" t="15919" r="14645" b="6350"/>
          <a:stretch/>
        </p:blipFill>
        <p:spPr>
          <a:xfrm>
            <a:off x="1603067" y="2574858"/>
            <a:ext cx="6201853" cy="39981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31089" t="21789" r="17349" b="74059"/>
          <a:stretch/>
        </p:blipFill>
        <p:spPr>
          <a:xfrm>
            <a:off x="2999538" y="2467732"/>
            <a:ext cx="4682952" cy="2142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0348" y="2287848"/>
            <a:ext cx="1656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最小项的性质</a:t>
            </a:r>
            <a:r>
              <a:rPr kumimoji="1" lang="en-US" altLang="zh-CN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:</a:t>
            </a:r>
            <a:endParaRPr kumimoji="1" lang="zh-CN" altLang="en-US" b="1" dirty="0">
              <a:solidFill>
                <a:srgbClr val="000066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952201" y="1407147"/>
            <a:ext cx="4985148" cy="388144"/>
            <a:chOff x="574" y="3433"/>
            <a:chExt cx="4187" cy="326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1066" y="3443"/>
            <a:ext cx="40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70" name="公式" r:id="rId5" imgW="241091" imgH="177646" progId="Equation.3">
                    <p:embed/>
                  </p:oleObj>
                </mc:Choice>
                <mc:Fallback>
                  <p:oleObj name="公式" r:id="rId5" imgW="241091" imgH="177646" progId="Equation.3">
                    <p:embed/>
                    <p:pic>
                      <p:nvPicPr>
                        <p:cNvPr id="3586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3443"/>
                          <a:ext cx="408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4"/>
            <p:cNvGraphicFramePr>
              <a:graphicFrameLocks noChangeAspect="1"/>
            </p:cNvGraphicFramePr>
            <p:nvPr/>
          </p:nvGraphicFramePr>
          <p:xfrm>
            <a:off x="1655" y="3433"/>
            <a:ext cx="635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71" name="公式" r:id="rId7" imgW="406048" imgH="203024" progId="Equation.3">
                    <p:embed/>
                  </p:oleObj>
                </mc:Choice>
                <mc:Fallback>
                  <p:oleObj name="公式" r:id="rId7" imgW="406048" imgH="203024" progId="Equation.3">
                    <p:embed/>
                    <p:pic>
                      <p:nvPicPr>
                        <p:cNvPr id="3586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3433"/>
                          <a:ext cx="635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1428" y="3449"/>
              <a:ext cx="3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800">
                  <a:solidFill>
                    <a:srgbClr val="000066"/>
                  </a:solidFill>
                  <a:latin typeface="Times New Roman" charset="0"/>
                  <a:ea typeface="楷体_GB2312" charset="0"/>
                  <a:cs typeface="Times New Roman" charset="0"/>
                </a:rPr>
                <a:t>、</a:t>
              </a:r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574" y="3441"/>
              <a:ext cx="418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                                  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B+C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等则不是最小项。</a:t>
              </a:r>
            </a:p>
          </p:txBody>
        </p:sp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1356742" y="194585"/>
            <a:ext cx="6125766" cy="1004888"/>
            <a:chOff x="247" y="2509"/>
            <a:chExt cx="5145" cy="844"/>
          </a:xfrm>
        </p:grpSpPr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47" y="2509"/>
              <a:ext cx="5145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例如，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  <a:r>
                <a:rPr kumimoji="1" lang="zh-CN" altLang="en-US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</a:t>
              </a:r>
              <a:r>
                <a:rPr kumimoji="1" lang="zh-CN" altLang="en-US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C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三个逻辑变量的最小项有（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1800" baseline="300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＝）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8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个，即 </a:t>
              </a:r>
            </a:p>
          </p:txBody>
        </p:sp>
        <p:grpSp>
          <p:nvGrpSpPr>
            <p:cNvPr id="13" name="Group 32"/>
            <p:cNvGrpSpPr>
              <a:grpSpLocks/>
            </p:cNvGrpSpPr>
            <p:nvPr/>
          </p:nvGrpSpPr>
          <p:grpSpPr bwMode="auto">
            <a:xfrm>
              <a:off x="385" y="3009"/>
              <a:ext cx="4718" cy="344"/>
              <a:chOff x="204" y="2296"/>
              <a:chExt cx="4718" cy="344"/>
            </a:xfrm>
          </p:grpSpPr>
          <p:graphicFrame>
            <p:nvGraphicFramePr>
              <p:cNvPr id="14" name="Object 13"/>
              <p:cNvGraphicFramePr>
                <a:graphicFrameLocks noChangeAspect="1"/>
              </p:cNvGraphicFramePr>
              <p:nvPr/>
            </p:nvGraphicFramePr>
            <p:xfrm>
              <a:off x="204" y="2296"/>
              <a:ext cx="544" cy="3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72" name="公式" r:id="rId9" imgW="355446" imgH="190417" progId="Equation.3">
                      <p:embed/>
                    </p:oleObj>
                  </mc:Choice>
                  <mc:Fallback>
                    <p:oleObj name="公式" r:id="rId9" imgW="355446" imgH="190417" progId="Equation.3">
                      <p:embed/>
                      <p:pic>
                        <p:nvPicPr>
                          <p:cNvPr id="35849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4" y="2296"/>
                            <a:ext cx="544" cy="3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12"/>
              <p:cNvGraphicFramePr>
                <a:graphicFrameLocks noChangeAspect="1"/>
              </p:cNvGraphicFramePr>
              <p:nvPr/>
            </p:nvGraphicFramePr>
            <p:xfrm>
              <a:off x="839" y="2296"/>
              <a:ext cx="544" cy="3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73" name="公式" r:id="rId11" imgW="342751" imgH="190417" progId="Equation.3">
                      <p:embed/>
                    </p:oleObj>
                  </mc:Choice>
                  <mc:Fallback>
                    <p:oleObj name="公式" r:id="rId11" imgW="342751" imgH="190417" progId="Equation.3">
                      <p:embed/>
                      <p:pic>
                        <p:nvPicPr>
                          <p:cNvPr id="3585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9" y="2296"/>
                            <a:ext cx="544" cy="3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11"/>
              <p:cNvGraphicFramePr>
                <a:graphicFrameLocks noChangeAspect="1"/>
              </p:cNvGraphicFramePr>
              <p:nvPr/>
            </p:nvGraphicFramePr>
            <p:xfrm>
              <a:off x="1474" y="2296"/>
              <a:ext cx="544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74" name="公式" r:id="rId13" imgW="342751" imgH="190417" progId="Equation.3">
                      <p:embed/>
                    </p:oleObj>
                  </mc:Choice>
                  <mc:Fallback>
                    <p:oleObj name="公式" r:id="rId13" imgW="342751" imgH="190417" progId="Equation.3">
                      <p:embed/>
                      <p:pic>
                        <p:nvPicPr>
                          <p:cNvPr id="35851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74" y="2296"/>
                            <a:ext cx="544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ct 10"/>
              <p:cNvGraphicFramePr>
                <a:graphicFrameLocks noChangeAspect="1"/>
              </p:cNvGraphicFramePr>
              <p:nvPr/>
            </p:nvGraphicFramePr>
            <p:xfrm>
              <a:off x="2064" y="2296"/>
              <a:ext cx="544" cy="3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75" name="公式" r:id="rId15" imgW="342751" imgH="190417" progId="Equation.3">
                      <p:embed/>
                    </p:oleObj>
                  </mc:Choice>
                  <mc:Fallback>
                    <p:oleObj name="公式" r:id="rId15" imgW="342751" imgH="190417" progId="Equation.3">
                      <p:embed/>
                      <p:pic>
                        <p:nvPicPr>
                          <p:cNvPr id="35852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64" y="2296"/>
                            <a:ext cx="544" cy="3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Object 9"/>
              <p:cNvGraphicFramePr>
                <a:graphicFrameLocks noChangeAspect="1"/>
              </p:cNvGraphicFramePr>
              <p:nvPr/>
            </p:nvGraphicFramePr>
            <p:xfrm>
              <a:off x="2608" y="2296"/>
              <a:ext cx="544" cy="3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76" name="公式" r:id="rId17" imgW="342751" imgH="190417" progId="Equation.3">
                      <p:embed/>
                    </p:oleObj>
                  </mc:Choice>
                  <mc:Fallback>
                    <p:oleObj name="公式" r:id="rId17" imgW="342751" imgH="190417" progId="Equation.3">
                      <p:embed/>
                      <p:pic>
                        <p:nvPicPr>
                          <p:cNvPr id="35853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08" y="2296"/>
                            <a:ext cx="544" cy="3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" name="Object 8"/>
              <p:cNvGraphicFramePr>
                <a:graphicFrameLocks noChangeAspect="1"/>
              </p:cNvGraphicFramePr>
              <p:nvPr/>
            </p:nvGraphicFramePr>
            <p:xfrm>
              <a:off x="3197" y="2296"/>
              <a:ext cx="545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77" name="公式" r:id="rId19" imgW="342603" imgH="177646" progId="Equation.3">
                      <p:embed/>
                    </p:oleObj>
                  </mc:Choice>
                  <mc:Fallback>
                    <p:oleObj name="公式" r:id="rId19" imgW="342603" imgH="177646" progId="Equation.3">
                      <p:embed/>
                      <p:pic>
                        <p:nvPicPr>
                          <p:cNvPr id="35854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7" y="2296"/>
                            <a:ext cx="545" cy="2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7"/>
              <p:cNvGraphicFramePr>
                <a:graphicFrameLocks noChangeAspect="1"/>
              </p:cNvGraphicFramePr>
              <p:nvPr/>
            </p:nvGraphicFramePr>
            <p:xfrm>
              <a:off x="3787" y="2296"/>
              <a:ext cx="499" cy="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78" name="公式" r:id="rId21" imgW="342751" imgH="190417" progId="Equation.3">
                      <p:embed/>
                    </p:oleObj>
                  </mc:Choice>
                  <mc:Fallback>
                    <p:oleObj name="公式" r:id="rId21" imgW="342751" imgH="190417" progId="Equation.3">
                      <p:embed/>
                      <p:pic>
                        <p:nvPicPr>
                          <p:cNvPr id="35855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87" y="2296"/>
                            <a:ext cx="499" cy="2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" name="Object 6"/>
              <p:cNvGraphicFramePr>
                <a:graphicFrameLocks noChangeAspect="1"/>
              </p:cNvGraphicFramePr>
              <p:nvPr/>
            </p:nvGraphicFramePr>
            <p:xfrm>
              <a:off x="4377" y="2341"/>
              <a:ext cx="545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79" name="公式" r:id="rId23" imgW="330057" imgH="152334" progId="Equation.3">
                      <p:embed/>
                    </p:oleObj>
                  </mc:Choice>
                  <mc:Fallback>
                    <p:oleObj name="公式" r:id="rId23" imgW="330057" imgH="152334" progId="Equation.3">
                      <p:embed/>
                      <p:pic>
                        <p:nvPicPr>
                          <p:cNvPr id="35856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77" y="2341"/>
                            <a:ext cx="545" cy="2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Rectangle 17"/>
              <p:cNvSpPr>
                <a:spLocks noChangeArrowheads="1"/>
              </p:cNvSpPr>
              <p:nvPr/>
            </p:nvSpPr>
            <p:spPr bwMode="auto">
              <a:xfrm>
                <a:off x="703" y="2315"/>
                <a:ext cx="349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800">
                    <a:solidFill>
                      <a:srgbClr val="000066"/>
                    </a:solidFill>
                    <a:latin typeface="Times New Roman" charset="0"/>
                    <a:ea typeface="楷体_GB2312" charset="0"/>
                    <a:cs typeface="Times New Roman" charset="0"/>
                  </a:rPr>
                  <a:t>、</a:t>
                </a:r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3071" y="2315"/>
                <a:ext cx="349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800">
                    <a:solidFill>
                      <a:srgbClr val="000066"/>
                    </a:solidFill>
                    <a:latin typeface="Times New Roman" charset="0"/>
                    <a:ea typeface="楷体_GB2312" charset="0"/>
                    <a:cs typeface="Times New Roman" charset="0"/>
                  </a:rPr>
                  <a:t>、</a:t>
                </a:r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1338" y="2315"/>
                <a:ext cx="349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800">
                    <a:solidFill>
                      <a:srgbClr val="000066"/>
                    </a:solidFill>
                    <a:latin typeface="Times New Roman" charset="0"/>
                    <a:ea typeface="楷体_GB2312" charset="0"/>
                    <a:cs typeface="Times New Roman" charset="0"/>
                  </a:rPr>
                  <a:t>、</a:t>
                </a:r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auto">
              <a:xfrm>
                <a:off x="1927" y="2315"/>
                <a:ext cx="349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800">
                    <a:solidFill>
                      <a:srgbClr val="000066"/>
                    </a:solidFill>
                    <a:latin typeface="Times New Roman" charset="0"/>
                    <a:ea typeface="楷体_GB2312" charset="0"/>
                    <a:cs typeface="Times New Roman" charset="0"/>
                  </a:rPr>
                  <a:t>、</a:t>
                </a:r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auto">
              <a:xfrm>
                <a:off x="2472" y="2330"/>
                <a:ext cx="349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800">
                    <a:solidFill>
                      <a:srgbClr val="000066"/>
                    </a:solidFill>
                    <a:latin typeface="Times New Roman" charset="0"/>
                    <a:ea typeface="楷体_GB2312" charset="0"/>
                    <a:cs typeface="Times New Roman" charset="0"/>
                  </a:rPr>
                  <a:t>、</a:t>
                </a:r>
              </a:p>
            </p:txBody>
          </p:sp>
          <p:sp>
            <p:nvSpPr>
              <p:cNvPr id="27" name="Rectangle 30"/>
              <p:cNvSpPr>
                <a:spLocks noChangeArrowheads="1"/>
              </p:cNvSpPr>
              <p:nvPr/>
            </p:nvSpPr>
            <p:spPr bwMode="auto">
              <a:xfrm>
                <a:off x="3615" y="2315"/>
                <a:ext cx="349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800">
                    <a:solidFill>
                      <a:srgbClr val="000066"/>
                    </a:solidFill>
                    <a:latin typeface="Times New Roman" charset="0"/>
                    <a:ea typeface="楷体_GB2312" charset="0"/>
                    <a:cs typeface="Times New Roman" charset="0"/>
                  </a:rPr>
                  <a:t>、</a:t>
                </a:r>
              </a:p>
            </p:txBody>
          </p:sp>
          <p:sp>
            <p:nvSpPr>
              <p:cNvPr id="28" name="Rectangle 31"/>
              <p:cNvSpPr>
                <a:spLocks noChangeArrowheads="1"/>
              </p:cNvSpPr>
              <p:nvPr/>
            </p:nvSpPr>
            <p:spPr bwMode="auto">
              <a:xfrm>
                <a:off x="4241" y="2315"/>
                <a:ext cx="349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800">
                    <a:solidFill>
                      <a:srgbClr val="000066"/>
                    </a:solidFill>
                    <a:latin typeface="Times New Roman" charset="0"/>
                    <a:ea typeface="楷体_GB2312" charset="0"/>
                    <a:cs typeface="Times New Roman" charset="0"/>
                  </a:rPr>
                  <a:t>、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853769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6825" t="8332" r="17028" b="52464"/>
          <a:stretch/>
        </p:blipFill>
        <p:spPr>
          <a:xfrm>
            <a:off x="631280" y="707801"/>
            <a:ext cx="6703048" cy="2234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20274" t="49768" r="17027" b="41528"/>
          <a:stretch/>
        </p:blipFill>
        <p:spPr>
          <a:xfrm>
            <a:off x="669539" y="3453886"/>
            <a:ext cx="7803848" cy="6092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7871" t="59512" r="16902" b="7309"/>
          <a:stretch/>
        </p:blipFill>
        <p:spPr>
          <a:xfrm>
            <a:off x="1652808" y="4250469"/>
            <a:ext cx="5979205" cy="202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2883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5220" t="15698" r="11798" b="74186"/>
          <a:stretch/>
        </p:blipFill>
        <p:spPr>
          <a:xfrm>
            <a:off x="677190" y="675655"/>
            <a:ext cx="6983129" cy="5486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9563" r="1402"/>
          <a:stretch/>
        </p:blipFill>
        <p:spPr>
          <a:xfrm>
            <a:off x="1074114" y="1546716"/>
            <a:ext cx="7633269" cy="353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9045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ChangeArrowheads="1"/>
          </p:cNvSpPr>
          <p:nvPr/>
        </p:nvSpPr>
        <p:spPr bwMode="auto">
          <a:xfrm>
            <a:off x="788144" y="1003222"/>
            <a:ext cx="7961784" cy="146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987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63023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63023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630238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0" fontAlgn="base" hangingPunct="0">
              <a:lnSpc>
                <a:spcPct val="16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en-US" altLang="zh-CN" sz="18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    n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个变量</a:t>
            </a:r>
            <a:r>
              <a:rPr kumimoji="1" lang="en-US" altLang="zh-CN" sz="18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1800" baseline="-30000" dirty="0">
                <a:solidFill>
                  <a:srgbClr val="000066"/>
                </a:solidFill>
                <a:latin typeface="Times New Roman" panose="02020603050405020304" pitchFamily="18" charset="0"/>
              </a:rPr>
              <a:t>1, </a:t>
            </a:r>
            <a:r>
              <a:rPr kumimoji="1" lang="en-US" altLang="zh-CN" sz="18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1800" baseline="-30000" dirty="0">
                <a:solidFill>
                  <a:srgbClr val="000066"/>
                </a:solidFill>
                <a:latin typeface="Times New Roman" panose="02020603050405020304" pitchFamily="18" charset="0"/>
              </a:rPr>
              <a:t>2, 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…, </a:t>
            </a:r>
            <a:r>
              <a:rPr kumimoji="1" lang="en-US" altLang="zh-CN" sz="18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1800" baseline="-30000" dirty="0">
                <a:solidFill>
                  <a:srgbClr val="000066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的最大项是</a:t>
            </a:r>
            <a:r>
              <a:rPr kumimoji="1"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个因子或相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，每个变量都以它的原变量或非变量的形式在或项中出现，且仅出现一次。</a:t>
            </a:r>
            <a:endParaRPr kumimoji="1" lang="en-US" altLang="zh-CN" sz="1800" dirty="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6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    一般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个变量的最大项应有</a:t>
            </a: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80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个。</a:t>
            </a:r>
            <a:r>
              <a:rPr kumimoji="1"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9939" name="Rectangle 26"/>
          <p:cNvSpPr>
            <a:spLocks noChangeArrowheads="1"/>
          </p:cNvSpPr>
          <p:nvPr/>
        </p:nvSpPr>
        <p:spPr bwMode="auto">
          <a:xfrm>
            <a:off x="1001226" y="623724"/>
            <a:ext cx="2762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最大项的定义和性质</a:t>
            </a:r>
          </a:p>
        </p:txBody>
      </p:sp>
      <p:sp>
        <p:nvSpPr>
          <p:cNvPr id="39940" name="Rectangle 27"/>
          <p:cNvSpPr>
            <a:spLocks noChangeArrowheads="1"/>
          </p:cNvSpPr>
          <p:nvPr/>
        </p:nvSpPr>
        <p:spPr bwMode="auto">
          <a:xfrm>
            <a:off x="331273" y="83005"/>
            <a:ext cx="4933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</a:rPr>
              <a:t>2.2.3</a:t>
            </a:r>
            <a:r>
              <a:rPr lang="en-US" altLang="zh-CN" sz="2400" dirty="0">
                <a:solidFill>
                  <a:srgbClr val="CC0000"/>
                </a:solidFill>
                <a:latin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楷体_GB2312" pitchFamily="49" charset="-122"/>
              </a:rPr>
              <a:t>最大项与最大项表达式</a:t>
            </a:r>
          </a:p>
        </p:txBody>
      </p:sp>
      <p:grpSp>
        <p:nvGrpSpPr>
          <p:cNvPr id="400413" name="Group 29"/>
          <p:cNvGrpSpPr>
            <a:grpSpLocks/>
          </p:cNvGrpSpPr>
          <p:nvPr/>
        </p:nvGrpSpPr>
        <p:grpSpPr bwMode="auto">
          <a:xfrm>
            <a:off x="1212058" y="2488408"/>
            <a:ext cx="6450806" cy="1295400"/>
            <a:chOff x="58" y="1259"/>
            <a:chExt cx="5418" cy="1088"/>
          </a:xfrm>
        </p:grpSpPr>
        <p:sp>
          <p:nvSpPr>
            <p:cNvPr id="39942" name="Rectangle 9"/>
            <p:cNvSpPr>
              <a:spLocks noChangeArrowheads="1"/>
            </p:cNvSpPr>
            <p:nvPr/>
          </p:nvSpPr>
          <p:spPr bwMode="auto">
            <a:xfrm>
              <a:off x="58" y="1259"/>
              <a:ext cx="5145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例如，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  <a:r>
                <a:rPr kumimoji="1" lang="zh-CN" altLang="en-US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</a:t>
              </a:r>
              <a:r>
                <a:rPr kumimoji="1" lang="zh-CN" altLang="en-US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C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三个逻辑变量的最大项有（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1800" baseline="300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＝）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8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个，即 </a:t>
              </a:r>
            </a:p>
          </p:txBody>
        </p:sp>
        <p:graphicFrame>
          <p:nvGraphicFramePr>
            <p:cNvPr id="4199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0610706"/>
                </p:ext>
              </p:extLst>
            </p:nvPr>
          </p:nvGraphicFramePr>
          <p:xfrm>
            <a:off x="678" y="1641"/>
            <a:ext cx="4798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8" name="公式" r:id="rId3" imgW="3302000" imgH="228600" progId="Equation.3">
                    <p:embed/>
                  </p:oleObj>
                </mc:Choice>
                <mc:Fallback>
                  <p:oleObj name="公式" r:id="rId3" imgW="3302000" imgH="228600" progId="Equation.3">
                    <p:embed/>
                    <p:pic>
                      <p:nvPicPr>
                        <p:cNvPr id="4199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" y="1641"/>
                          <a:ext cx="4798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2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5671868"/>
                </p:ext>
              </p:extLst>
            </p:nvPr>
          </p:nvGraphicFramePr>
          <p:xfrm>
            <a:off x="678" y="2004"/>
            <a:ext cx="4650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9" name="公式" r:id="rId5" imgW="3200400" imgH="228600" progId="Equation.3">
                    <p:embed/>
                  </p:oleObj>
                </mc:Choice>
                <mc:Fallback>
                  <p:oleObj name="公式" r:id="rId5" imgW="3200400" imgH="228600" progId="Equation.3">
                    <p:embed/>
                    <p:pic>
                      <p:nvPicPr>
                        <p:cNvPr id="41992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" y="2004"/>
                          <a:ext cx="4650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197048" y="3911727"/>
            <a:ext cx="2762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最大项的性质：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809532" y="5216770"/>
            <a:ext cx="6286500" cy="42473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762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63023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63023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630238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全体最大项之积为</a:t>
            </a:r>
            <a:r>
              <a:rPr lang="en-US" altLang="zh-CN" sz="1800" dirty="0">
                <a:solidFill>
                  <a:srgbClr val="000066"/>
                </a:solidFill>
                <a:latin typeface="楷体_GB2312" pitchFamily="49" charset="-122"/>
              </a:rPr>
              <a:t>0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。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805961" y="4373052"/>
            <a:ext cx="634484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对于任意一个最大项，只有一组变量取值使得它的值为</a:t>
            </a:r>
            <a:r>
              <a:rPr lang="en-US" altLang="zh-CN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809200" y="4793785"/>
            <a:ext cx="5312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任意两个最大项的之和为</a:t>
            </a:r>
            <a:r>
              <a:rPr lang="en-US" altLang="zh-CN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709725" y="5725680"/>
            <a:ext cx="33492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最小项和最大项的关系</a:t>
            </a:r>
          </a:p>
        </p:txBody>
      </p:sp>
      <p:grpSp>
        <p:nvGrpSpPr>
          <p:cNvPr id="14" name="Group 23"/>
          <p:cNvGrpSpPr>
            <a:grpSpLocks/>
          </p:cNvGrpSpPr>
          <p:nvPr/>
        </p:nvGrpSpPr>
        <p:grpSpPr bwMode="auto">
          <a:xfrm>
            <a:off x="2089329" y="6157802"/>
            <a:ext cx="4752975" cy="369094"/>
            <a:chOff x="647" y="3083"/>
            <a:chExt cx="3992" cy="310"/>
          </a:xfrm>
        </p:grpSpPr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647" y="3083"/>
              <a:ext cx="3992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8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两者之间为互补关系： </a:t>
              </a:r>
              <a:r>
                <a:rPr lang="en-US" altLang="zh-CN" sz="1350" i="1" dirty="0">
                  <a:solidFill>
                    <a:srgbClr val="FF00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sz="18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18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350" dirty="0">
                  <a:solidFill>
                    <a:srgbClr val="FF00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8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= </a:t>
              </a:r>
              <a:r>
                <a:rPr lang="en-US" altLang="zh-CN" sz="18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sz="18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18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18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，或者</a:t>
              </a:r>
              <a:r>
                <a:rPr lang="en-US" altLang="zh-CN" sz="18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sz="18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18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1350" i="1" dirty="0">
                  <a:solidFill>
                    <a:srgbClr val="FF00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sz="18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3106" y="3113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FF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>
              <a:off x="4332" y="3158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FF0000"/>
                </a:solidFill>
                <a:latin typeface="Arial Narrow" charset="0"/>
                <a:ea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40056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0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0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6" grpId="0"/>
      <p:bldP spid="9" grpId="0"/>
      <p:bldP spid="10" grpId="0" animBg="1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3"/>
          <p:cNvSpPr>
            <a:spLocks noChangeArrowheads="1"/>
          </p:cNvSpPr>
          <p:nvPr/>
        </p:nvSpPr>
        <p:spPr bwMode="auto">
          <a:xfrm>
            <a:off x="869251" y="518116"/>
            <a:ext cx="54359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2.1  </a:t>
            </a:r>
            <a:r>
              <a:rPr kumimoji="1" lang="zh-CN" altLang="en-US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逻辑代数的基本定理和规则</a:t>
            </a:r>
          </a:p>
        </p:txBody>
      </p:sp>
      <p:sp>
        <p:nvSpPr>
          <p:cNvPr id="367650" name="Rectangle 34"/>
          <p:cNvSpPr>
            <a:spLocks noChangeArrowheads="1"/>
          </p:cNvSpPr>
          <p:nvPr/>
        </p:nvSpPr>
        <p:spPr bwMode="auto">
          <a:xfrm>
            <a:off x="750781" y="1335608"/>
            <a:ext cx="737169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逻辑代数</a:t>
            </a:r>
            <a:r>
              <a:rPr kumimoji="1"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又称布尔代数</a:t>
            </a:r>
            <a:r>
              <a:rPr kumimoji="1" lang="zh-CN" altLang="en-US" sz="18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1800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000066"/>
                </a:solidFill>
                <a:latin typeface="Tahoma" panose="020B0604030504040204" pitchFamily="34" charset="0"/>
                <a:ea typeface="楷体_GB2312" pitchFamily="49" charset="-122"/>
              </a:rPr>
              <a:t>       它是分析和设计现代数字逻辑电路不可缺少的数学工具。</a:t>
            </a:r>
            <a:endParaRPr lang="en-US" altLang="zh-CN" sz="1800" dirty="0">
              <a:solidFill>
                <a:srgbClr val="000066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dirty="0">
                <a:solidFill>
                  <a:srgbClr val="000066"/>
                </a:solidFill>
                <a:latin typeface="Tahoma" panose="020B0604030504040204" pitchFamily="34" charset="0"/>
                <a:ea typeface="楷体_GB2312" pitchFamily="49" charset="-122"/>
              </a:rPr>
              <a:t>       </a:t>
            </a:r>
            <a:r>
              <a:rPr lang="zh-CN" altLang="en-US" sz="1800" dirty="0">
                <a:solidFill>
                  <a:srgbClr val="000066"/>
                </a:solidFill>
                <a:latin typeface="Tahoma" panose="020B0604030504040204" pitchFamily="34" charset="0"/>
                <a:ea typeface="楷体_GB2312" pitchFamily="49" charset="-122"/>
              </a:rPr>
              <a:t>逻辑代数有一系列的定律、定理和规则，用于对表达式进行处理，以完成对逻辑电路的化简、变换、分析和设计。</a:t>
            </a:r>
          </a:p>
        </p:txBody>
      </p:sp>
      <p:sp>
        <p:nvSpPr>
          <p:cNvPr id="367651" name="Text Box 35"/>
          <p:cNvSpPr txBox="1">
            <a:spLocks noChangeArrowheads="1"/>
          </p:cNvSpPr>
          <p:nvPr/>
        </p:nvSpPr>
        <p:spPr bwMode="auto">
          <a:xfrm>
            <a:off x="700458" y="3959197"/>
            <a:ext cx="8401456" cy="182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7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逻辑关系指的是事件产生的条件和结果之间的因果关系。</a:t>
            </a:r>
            <a:endParaRPr kumimoji="1" lang="en-US" altLang="zh-CN" sz="1800" dirty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base">
              <a:lnSpc>
                <a:spcPct val="17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   在数字电路中往往是</a:t>
            </a:r>
            <a:r>
              <a:rPr kumimoji="1"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将事情的条件作为输入信号</a:t>
            </a:r>
            <a:r>
              <a:rPr kumimoji="1"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，而</a:t>
            </a:r>
            <a:r>
              <a:rPr kumimoji="1"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结果用输出信号</a:t>
            </a:r>
            <a:r>
              <a:rPr kumimoji="1"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表示。</a:t>
            </a:r>
            <a:endParaRPr kumimoji="1" lang="en-US" altLang="zh-CN" sz="1800" dirty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base">
              <a:lnSpc>
                <a:spcPct val="17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   条件和结果的两种对立状态分别用逻辑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1” 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和“</a:t>
            </a: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3532365368"/>
      </p:ext>
    </p:extLst>
  </p:cSld>
  <p:clrMapOvr>
    <a:masterClrMapping/>
  </p:clrMapOvr>
  <p:transition>
    <p:wipe dir="r"/>
    <p:sndAc>
      <p:stSnd>
        <p:snd r:embed="rId3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50" grpId="0"/>
      <p:bldP spid="367651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720191" y="837758"/>
            <a:ext cx="63734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18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lang="en-US" altLang="zh-CN" sz="18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r>
              <a:rPr lang="en-US" altLang="zh-CN" sz="18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18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逻辑电路的真值表如右，写出最小项和最大项表达式。</a:t>
            </a: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1545225" y="1613932"/>
            <a:ext cx="38885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最小项表达式：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   将</a:t>
            </a:r>
            <a:r>
              <a:rPr lang="en-US" altLang="zh-CN" sz="1800" i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18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的各个最小项</a:t>
            </a:r>
            <a:r>
              <a:rPr lang="zh-CN" altLang="en-US" sz="18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相加</a:t>
            </a:r>
            <a:r>
              <a:rPr lang="zh-CN" altLang="en-US" sz="18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402619" name="Group 1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81079"/>
              </p:ext>
            </p:extLst>
          </p:nvPr>
        </p:nvGraphicFramePr>
        <p:xfrm>
          <a:off x="6854480" y="560083"/>
          <a:ext cx="1835943" cy="2819400"/>
        </p:xfrm>
        <a:graphic>
          <a:graphicData uri="http://schemas.openxmlformats.org/drawingml/2006/table">
            <a:tbl>
              <a:tblPr/>
              <a:tblGrid>
                <a:gridCol w="25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endParaRPr kumimoji="1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endParaRPr kumimoji="1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A    B   C</a:t>
                      </a:r>
                      <a:endParaRPr kumimoji="1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34290" marB="3429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 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 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m</a:t>
                      </a:r>
                      <a:r>
                        <a:rPr kumimoji="1" lang="en-US" altLang="zh-CN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3</a:t>
                      </a:r>
                      <a:endParaRPr kumimoji="1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marL="68580" marR="68580" marT="34290" marB="3429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 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m</a:t>
                      </a:r>
                      <a:r>
                        <a:rPr kumimoji="1" lang="en-US" altLang="zh-CN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5</a:t>
                      </a:r>
                      <a:endParaRPr kumimoji="1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marL="68580" marR="68580" marT="34290" marB="3429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m</a:t>
                      </a:r>
                      <a:r>
                        <a:rPr kumimoji="1" lang="en-US" altLang="zh-CN" sz="1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6</a:t>
                      </a:r>
                      <a:endParaRPr kumimoji="1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marL="68580" marR="68580" marT="34290" marB="3429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6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971550" algn="l"/>
                          <a:tab pos="4392613" algn="r"/>
                        </a:tabLst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71550" algn="l"/>
                          <a:tab pos="4392613" algn="r"/>
                        </a:tabLst>
                      </a:pPr>
                      <a:r>
                        <a:rPr kumimoji="1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康简宋" charset="-122"/>
                          <a:cs typeface="Times New Roman" panose="02020603050405020304" pitchFamily="18" charset="0"/>
                        </a:rPr>
                        <a:t>0 </a:t>
                      </a:r>
                      <a:endParaRPr kumimoji="1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康简宋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02621" name="Object 1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212783"/>
              </p:ext>
            </p:extLst>
          </p:nvPr>
        </p:nvGraphicFramePr>
        <p:xfrm>
          <a:off x="1629408" y="2545447"/>
          <a:ext cx="2376488" cy="763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6" r:id="rId4" imgW="1511300" imgH="482600" progId="Equation.3">
                  <p:embed/>
                </p:oleObj>
              </mc:Choice>
              <mc:Fallback>
                <p:oleObj r:id="rId4" imgW="1511300" imgH="482600" progId="Equation.3">
                  <p:embed/>
                  <p:pic>
                    <p:nvPicPr>
                      <p:cNvPr id="402621" name="Object 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408" y="2545447"/>
                        <a:ext cx="2376488" cy="763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620" name="Object 1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121751"/>
              </p:ext>
            </p:extLst>
          </p:nvPr>
        </p:nvGraphicFramePr>
        <p:xfrm>
          <a:off x="2625105" y="3435402"/>
          <a:ext cx="3077766" cy="365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7" r:id="rId6" imgW="1815312" imgH="215806" progId="Equation.3">
                  <p:embed/>
                </p:oleObj>
              </mc:Choice>
              <mc:Fallback>
                <p:oleObj r:id="rId6" imgW="1815312" imgH="215806" progId="Equation.3">
                  <p:embed/>
                  <p:pic>
                    <p:nvPicPr>
                      <p:cNvPr id="402620" name="Object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105" y="3435402"/>
                        <a:ext cx="3077766" cy="3655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31" name="Rectangle 190"/>
          <p:cNvSpPr>
            <a:spLocks noChangeArrowheads="1"/>
          </p:cNvSpPr>
          <p:nvPr/>
        </p:nvSpPr>
        <p:spPr bwMode="auto">
          <a:xfrm>
            <a:off x="4066435" y="4284345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402624" name="Rectangle 192"/>
          <p:cNvSpPr>
            <a:spLocks noChangeArrowheads="1"/>
          </p:cNvSpPr>
          <p:nvPr/>
        </p:nvSpPr>
        <p:spPr bwMode="auto">
          <a:xfrm>
            <a:off x="1564368" y="4184474"/>
            <a:ext cx="38885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最大项表达式：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   将</a:t>
            </a:r>
            <a:r>
              <a:rPr lang="en-US" altLang="zh-CN" sz="1800" i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18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的各个最大项</a:t>
            </a:r>
            <a:r>
              <a:rPr lang="zh-CN" altLang="en-US" sz="18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相乘</a:t>
            </a:r>
            <a:r>
              <a:rPr lang="zh-CN" altLang="en-US" sz="18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402626" name="Object 1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051781"/>
              </p:ext>
            </p:extLst>
          </p:nvPr>
        </p:nvGraphicFramePr>
        <p:xfrm>
          <a:off x="1658781" y="5019635"/>
          <a:ext cx="3326916" cy="789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8" r:id="rId8" imgW="2044700" imgH="482600" progId="Equation.3">
                  <p:embed/>
                </p:oleObj>
              </mc:Choice>
              <mc:Fallback>
                <p:oleObj r:id="rId8" imgW="2044700" imgH="482600" progId="Equation.3">
                  <p:embed/>
                  <p:pic>
                    <p:nvPicPr>
                      <p:cNvPr id="402626" name="Object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781" y="5019635"/>
                        <a:ext cx="3326916" cy="789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625" name="Object 1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472886"/>
              </p:ext>
            </p:extLst>
          </p:nvPr>
        </p:nvGraphicFramePr>
        <p:xfrm>
          <a:off x="2657098" y="5819257"/>
          <a:ext cx="6438200" cy="42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9" r:id="rId10" imgW="3632200" imgH="241300" progId="Equation.3">
                  <p:embed/>
                </p:oleObj>
              </mc:Choice>
              <mc:Fallback>
                <p:oleObj r:id="rId10" imgW="3632200" imgH="241300" progId="Equation.3">
                  <p:embed/>
                  <p:pic>
                    <p:nvPicPr>
                      <p:cNvPr id="402625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098" y="5819257"/>
                        <a:ext cx="6438200" cy="42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35" name="Rectangle 195"/>
          <p:cNvSpPr>
            <a:spLocks noChangeArrowheads="1"/>
          </p:cNvSpPr>
          <p:nvPr/>
        </p:nvSpPr>
        <p:spPr bwMode="auto">
          <a:xfrm>
            <a:off x="4066435" y="4178380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29842" y="106361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M</a:t>
            </a:r>
            <a:r>
              <a:rPr lang="en-US" altLang="zh-CN" sz="1400" baseline="-25000" dirty="0"/>
              <a:t>0</a:t>
            </a:r>
            <a:endParaRPr lang="zh-CN" altLang="en-US" sz="1400" baseline="-25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645146" y="136586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M</a:t>
            </a:r>
            <a:r>
              <a:rPr lang="en-US" altLang="zh-CN" sz="1400" baseline="-25000" dirty="0"/>
              <a:t>1</a:t>
            </a:r>
            <a:endParaRPr lang="zh-CN" altLang="en-US" sz="1400" baseline="-25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645146" y="1683413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M</a:t>
            </a:r>
            <a:r>
              <a:rPr lang="en-US" altLang="zh-CN" sz="1400" baseline="-25000" dirty="0"/>
              <a:t>2</a:t>
            </a:r>
            <a:endParaRPr lang="zh-CN" altLang="en-US" sz="1400" baseline="-25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8626017" y="2249653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M</a:t>
            </a:r>
            <a:r>
              <a:rPr lang="en-US" altLang="zh-CN" sz="1400" baseline="-25000" dirty="0"/>
              <a:t>4</a:t>
            </a:r>
            <a:endParaRPr lang="zh-CN" altLang="en-US" sz="1400" baseline="-25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633668" y="3095186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M</a:t>
            </a:r>
            <a:r>
              <a:rPr lang="en-US" altLang="zh-CN" sz="1400" baseline="-25000" dirty="0"/>
              <a:t>7</a:t>
            </a:r>
            <a:endParaRPr lang="zh-CN" alt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980700441"/>
      </p:ext>
    </p:extLst>
  </p:cSld>
  <p:clrMapOvr>
    <a:masterClrMapping/>
  </p:clrMapOvr>
  <p:transition>
    <p:wipe dir="d"/>
    <p:sndAc>
      <p:stSnd>
        <p:snd r:embed="rId3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6" grpId="0"/>
      <p:bldP spid="4026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ChangeArrowheads="1"/>
          </p:cNvSpPr>
          <p:nvPr/>
        </p:nvSpPr>
        <p:spPr bwMode="auto">
          <a:xfrm>
            <a:off x="5083337" y="3694270"/>
            <a:ext cx="22777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2573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7145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171700" indent="-3429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6289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861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5433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40005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“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或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-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与”表达式</a:t>
            </a:r>
          </a:p>
        </p:txBody>
      </p:sp>
      <p:sp>
        <p:nvSpPr>
          <p:cNvPr id="404483" name="Rectangle 3"/>
          <p:cNvSpPr>
            <a:spLocks noChangeArrowheads="1"/>
          </p:cNvSpPr>
          <p:nvPr/>
        </p:nvSpPr>
        <p:spPr bwMode="auto">
          <a:xfrm>
            <a:off x="4823172" y="2799133"/>
            <a:ext cx="22618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“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与非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-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与非”表达式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5045080" y="5460230"/>
            <a:ext cx="2668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</a:t>
            </a:r>
            <a:r>
              <a:rPr lang="en-US" altLang="zh-CN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非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表达式</a:t>
            </a:r>
          </a:p>
        </p:txBody>
      </p:sp>
      <p:sp>
        <p:nvSpPr>
          <p:cNvPr id="404485" name="Rectangle 5"/>
          <p:cNvSpPr>
            <a:spLocks noChangeArrowheads="1"/>
          </p:cNvSpPr>
          <p:nvPr/>
        </p:nvSpPr>
        <p:spPr bwMode="auto">
          <a:xfrm>
            <a:off x="5036330" y="4452425"/>
            <a:ext cx="3018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或非－或非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表达式</a:t>
            </a:r>
          </a:p>
        </p:txBody>
      </p:sp>
      <p:sp>
        <p:nvSpPr>
          <p:cNvPr id="404486" name="Rectangle 6"/>
          <p:cNvSpPr>
            <a:spLocks noChangeArrowheads="1"/>
          </p:cNvSpPr>
          <p:nvPr/>
        </p:nvSpPr>
        <p:spPr bwMode="auto">
          <a:xfrm>
            <a:off x="4931571" y="1908079"/>
            <a:ext cx="2555796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表达式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939256" y="966532"/>
            <a:ext cx="617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华文中宋" pitchFamily="2" charset="-122"/>
              </a:rPr>
              <a:t>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</a:rPr>
              <a:t>2.3.1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 </a:t>
            </a:r>
            <a:r>
              <a:rPr lang="zh-CN" altLang="en-US" sz="2000" dirty="0">
                <a:solidFill>
                  <a:srgbClr val="CC0000"/>
                </a:solidFill>
                <a:latin typeface="楷体_GB2312" pitchFamily="49" charset="-122"/>
              </a:rPr>
              <a:t>逻辑函数的最简形式（五种）</a:t>
            </a:r>
          </a:p>
        </p:txBody>
      </p:sp>
      <p:graphicFrame>
        <p:nvGraphicFramePr>
          <p:cNvPr id="40448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297703"/>
              </p:ext>
            </p:extLst>
          </p:nvPr>
        </p:nvGraphicFramePr>
        <p:xfrm>
          <a:off x="1925241" y="1754982"/>
          <a:ext cx="2346019" cy="561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0" name="公式" r:id="rId3" imgW="799753" imgH="190417" progId="Equation.3">
                  <p:embed/>
                </p:oleObj>
              </mc:Choice>
              <mc:Fallback>
                <p:oleObj name="公式" r:id="rId3" imgW="799753" imgH="190417" progId="Equation.3">
                  <p:embed/>
                  <p:pic>
                    <p:nvPicPr>
                      <p:cNvPr id="40448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241" y="1754982"/>
                        <a:ext cx="2346019" cy="5614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4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539647"/>
              </p:ext>
            </p:extLst>
          </p:nvPr>
        </p:nvGraphicFramePr>
        <p:xfrm>
          <a:off x="2251697" y="2558026"/>
          <a:ext cx="2062176" cy="72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1" name="公式" r:id="rId5" imgW="685800" imgH="241300" progId="Equation.3">
                  <p:embed/>
                </p:oleObj>
              </mc:Choice>
              <mc:Fallback>
                <p:oleObj name="公式" r:id="rId5" imgW="685800" imgH="241300" progId="Equation.3">
                  <p:embed/>
                  <p:pic>
                    <p:nvPicPr>
                      <p:cNvPr id="40448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697" y="2558026"/>
                        <a:ext cx="2062176" cy="721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49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189554"/>
              </p:ext>
            </p:extLst>
          </p:nvPr>
        </p:nvGraphicFramePr>
        <p:xfrm>
          <a:off x="2244045" y="3564063"/>
          <a:ext cx="2774136" cy="572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2" name="公式" r:id="rId7" imgW="1028254" imgH="215806" progId="Equation.3">
                  <p:embed/>
                </p:oleObj>
              </mc:Choice>
              <mc:Fallback>
                <p:oleObj name="公式" r:id="rId7" imgW="1028254" imgH="215806" progId="Equation.3">
                  <p:embed/>
                  <p:pic>
                    <p:nvPicPr>
                      <p:cNvPr id="40449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045" y="3564063"/>
                        <a:ext cx="2774136" cy="572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49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329254"/>
              </p:ext>
            </p:extLst>
          </p:nvPr>
        </p:nvGraphicFramePr>
        <p:xfrm>
          <a:off x="2259347" y="4292158"/>
          <a:ext cx="2774137" cy="682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3" name="公式" r:id="rId9" imgW="1079032" imgH="266584" progId="Equation.3">
                  <p:embed/>
                </p:oleObj>
              </mc:Choice>
              <mc:Fallback>
                <p:oleObj name="公式" r:id="rId9" imgW="1079032" imgH="266584" progId="Equation.3">
                  <p:embed/>
                  <p:pic>
                    <p:nvPicPr>
                      <p:cNvPr id="40449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347" y="4292158"/>
                        <a:ext cx="2774137" cy="6821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49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390041"/>
              </p:ext>
            </p:extLst>
          </p:nvPr>
        </p:nvGraphicFramePr>
        <p:xfrm>
          <a:off x="2254507" y="5184475"/>
          <a:ext cx="1663257" cy="59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4" name="公式" r:id="rId11" imgW="647700" imgH="228600" progId="Equation.3">
                  <p:embed/>
                </p:oleObj>
              </mc:Choice>
              <mc:Fallback>
                <p:oleObj name="公式" r:id="rId11" imgW="647700" imgH="228600" progId="Equation.3">
                  <p:embed/>
                  <p:pic>
                    <p:nvPicPr>
                      <p:cNvPr id="40449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507" y="5184475"/>
                        <a:ext cx="1663257" cy="594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五角星 1"/>
          <p:cNvSpPr/>
          <p:nvPr/>
        </p:nvSpPr>
        <p:spPr bwMode="auto">
          <a:xfrm>
            <a:off x="4680015" y="1970799"/>
            <a:ext cx="212388" cy="219136"/>
          </a:xfrm>
          <a:prstGeom prst="star5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350" b="1">
              <a:solidFill>
                <a:srgbClr val="FF0000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76036" y="223148"/>
            <a:ext cx="51839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中宋" pitchFamily="2" charset="-122"/>
              </a:rPr>
              <a:t> 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</a:rPr>
              <a:t>2.3</a:t>
            </a: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CC0000"/>
                </a:solidFill>
                <a:latin typeface="楷体_GB2312" pitchFamily="49" charset="-122"/>
              </a:rPr>
              <a:t>逻辑函数的代数法化简</a:t>
            </a:r>
          </a:p>
        </p:txBody>
      </p:sp>
    </p:spTree>
    <p:extLst>
      <p:ext uri="{BB962C8B-B14F-4D97-AF65-F5344CB8AC3E}">
        <p14:creationId xmlns:p14="http://schemas.microsoft.com/office/powerpoint/2010/main" val="74216490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0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04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04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4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404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4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404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2" grpId="0" autoUpdateAnimBg="0"/>
      <p:bldP spid="404483" grpId="0" autoUpdateAnimBg="0"/>
      <p:bldP spid="404484" grpId="0" autoUpdateAnimBg="0"/>
      <p:bldP spid="404485" grpId="0" autoUpdateAnimBg="0"/>
      <p:bldP spid="404486" grpId="0" animBg="1" autoUpdateAnimBg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1213587" y="3777181"/>
            <a:ext cx="21595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116998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116998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1169988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、逻辑函数的化简</a:t>
            </a:r>
          </a:p>
        </p:txBody>
      </p:sp>
      <p:sp>
        <p:nvSpPr>
          <p:cNvPr id="405507" name="Text Box 3"/>
          <p:cNvSpPr txBox="1">
            <a:spLocks noChangeArrowheads="1"/>
          </p:cNvSpPr>
          <p:nvPr/>
        </p:nvSpPr>
        <p:spPr bwMode="auto">
          <a:xfrm>
            <a:off x="2164601" y="4235085"/>
            <a:ext cx="583926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化简的主要方法：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　公式法（代数法）和图解法（卡诺图法）</a:t>
            </a:r>
          </a:p>
        </p:txBody>
      </p:sp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1456437" y="5184419"/>
            <a:ext cx="5998758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2573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7145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171700" indent="-3429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6289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861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5433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40005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代数化简法：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    运用逻辑代数的基本定律和恒等式进行化简的方法。</a:t>
            </a:r>
            <a:endParaRPr lang="en-US" altLang="zh-CN" sz="1800" dirty="0">
              <a:solidFill>
                <a:srgbClr val="000066"/>
              </a:solidFill>
              <a:latin typeface="楷体_GB2312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800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并项法、吸收法、消去法和配项法，见书</a:t>
            </a:r>
            <a:r>
              <a:rPr lang="en-US" altLang="zh-CN" sz="1800" dirty="0">
                <a:solidFill>
                  <a:srgbClr val="000066"/>
                </a:solidFill>
                <a:latin typeface="楷体_GB2312" pitchFamily="49" charset="-122"/>
              </a:rPr>
              <a:t>P51-52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 </a:t>
            </a:r>
          </a:p>
        </p:txBody>
      </p:sp>
      <p:sp>
        <p:nvSpPr>
          <p:cNvPr id="46088" name="Rectangle 12"/>
          <p:cNvSpPr>
            <a:spLocks noChangeArrowheads="1"/>
          </p:cNvSpPr>
          <p:nvPr/>
        </p:nvSpPr>
        <p:spPr bwMode="auto">
          <a:xfrm>
            <a:off x="503331" y="235302"/>
            <a:ext cx="617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华文中宋" pitchFamily="2" charset="-122"/>
              </a:rPr>
              <a:t>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</a:rPr>
              <a:t>2.3.2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 </a:t>
            </a:r>
            <a:r>
              <a:rPr lang="zh-CN" altLang="en-US" sz="2000" dirty="0">
                <a:solidFill>
                  <a:srgbClr val="CC0000"/>
                </a:solidFill>
                <a:latin typeface="楷体_GB2312" pitchFamily="49" charset="-122"/>
              </a:rPr>
              <a:t>逻辑函数的代数化简法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866531" y="756914"/>
            <a:ext cx="5351145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化简的目的：</a:t>
            </a:r>
            <a:endParaRPr lang="en-US" altLang="zh-CN" sz="1800" dirty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降低电路实现的成本，以较少的逻辑门实现电路。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9" t="16452" r="13773" b="37419"/>
          <a:stretch>
            <a:fillRect/>
          </a:stretch>
        </p:blipFill>
        <p:spPr bwMode="auto">
          <a:xfrm>
            <a:off x="1586706" y="1514914"/>
            <a:ext cx="5779294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781099"/>
      </p:ext>
    </p:extLst>
  </p:cSld>
  <p:clrMapOvr>
    <a:masterClrMapping/>
  </p:clrMapOvr>
  <p:transition>
    <p:wipe dir="r"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5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7" grpId="0"/>
      <p:bldP spid="4055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944535" y="514667"/>
            <a:ext cx="75987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116998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116998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1169988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16998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通常在一片集成电路芯片中只有一种门电路，为了减少门电路的种类，需要对逻辑函数表达式进行变换。</a:t>
            </a:r>
          </a:p>
        </p:txBody>
      </p:sp>
      <p:sp>
        <p:nvSpPr>
          <p:cNvPr id="49155" name="Rectangle 12"/>
          <p:cNvSpPr>
            <a:spLocks noChangeArrowheads="1"/>
          </p:cNvSpPr>
          <p:nvPr/>
        </p:nvSpPr>
        <p:spPr bwMode="auto">
          <a:xfrm>
            <a:off x="74856" y="122316"/>
            <a:ext cx="5238750" cy="380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zh-CN" sz="1875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、逻辑函数形式的变化</a:t>
            </a:r>
          </a:p>
        </p:txBody>
      </p:sp>
      <p:sp>
        <p:nvSpPr>
          <p:cNvPr id="49156" name="Rectangle 18"/>
          <p:cNvSpPr>
            <a:spLocks noChangeArrowheads="1"/>
          </p:cNvSpPr>
          <p:nvPr/>
        </p:nvSpPr>
        <p:spPr bwMode="auto">
          <a:xfrm>
            <a:off x="4510244" y="2738203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409623" name="Rectangle 23"/>
          <p:cNvSpPr>
            <a:spLocks noChangeArrowheads="1"/>
          </p:cNvSpPr>
          <p:nvPr/>
        </p:nvSpPr>
        <p:spPr bwMode="auto">
          <a:xfrm>
            <a:off x="1118221" y="1456002"/>
            <a:ext cx="529824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6987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）求最简的与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或式，并画出相应的逻辑图；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）画出仅用与非门实现的电路。</a:t>
            </a:r>
          </a:p>
        </p:txBody>
      </p:sp>
      <p:graphicFrame>
        <p:nvGraphicFramePr>
          <p:cNvPr id="40962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49853"/>
              </p:ext>
            </p:extLst>
          </p:nvPr>
        </p:nvGraphicFramePr>
        <p:xfrm>
          <a:off x="1686768" y="2810853"/>
          <a:ext cx="3509963" cy="353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3" name="公式" r:id="rId4" imgW="2171700" imgH="215900" progId="Equation.3">
                  <p:embed/>
                </p:oleObj>
              </mc:Choice>
              <mc:Fallback>
                <p:oleObj name="公式" r:id="rId4" imgW="2171700" imgH="215900" progId="Equation.3">
                  <p:embed/>
                  <p:pic>
                    <p:nvPicPr>
                      <p:cNvPr id="40962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6768" y="2810853"/>
                        <a:ext cx="3509963" cy="353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2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594217"/>
              </p:ext>
            </p:extLst>
          </p:nvPr>
        </p:nvGraphicFramePr>
        <p:xfrm>
          <a:off x="1848694" y="3164470"/>
          <a:ext cx="2174081" cy="334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4" name="公式" r:id="rId6" imgW="1129810" imgH="177723" progId="Equation.3">
                  <p:embed/>
                </p:oleObj>
              </mc:Choice>
              <mc:Fallback>
                <p:oleObj name="公式" r:id="rId6" imgW="1129810" imgH="177723" progId="Equation.3">
                  <p:embed/>
                  <p:pic>
                    <p:nvPicPr>
                      <p:cNvPr id="40962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8694" y="3164470"/>
                        <a:ext cx="2174081" cy="3345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2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732258"/>
              </p:ext>
            </p:extLst>
          </p:nvPr>
        </p:nvGraphicFramePr>
        <p:xfrm>
          <a:off x="1848694" y="3509751"/>
          <a:ext cx="2031206" cy="411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5" name="公式" r:id="rId8" imgW="1079032" imgH="215806" progId="Equation.3">
                  <p:embed/>
                </p:oleObj>
              </mc:Choice>
              <mc:Fallback>
                <p:oleObj name="公式" r:id="rId8" imgW="1079032" imgH="215806" progId="Equation.3">
                  <p:embed/>
                  <p:pic>
                    <p:nvPicPr>
                      <p:cNvPr id="409626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8694" y="3509751"/>
                        <a:ext cx="2031206" cy="411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2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743792"/>
              </p:ext>
            </p:extLst>
          </p:nvPr>
        </p:nvGraphicFramePr>
        <p:xfrm>
          <a:off x="1848694" y="3975285"/>
          <a:ext cx="1221581" cy="33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6" name="公式" r:id="rId10" imgW="660113" imgH="177723" progId="Equation.3">
                  <p:embed/>
                </p:oleObj>
              </mc:Choice>
              <mc:Fallback>
                <p:oleObj name="公式" r:id="rId10" imgW="660113" imgH="177723" progId="Equation.3">
                  <p:embed/>
                  <p:pic>
                    <p:nvPicPr>
                      <p:cNvPr id="40962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8694" y="3975285"/>
                        <a:ext cx="1221581" cy="332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2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797310"/>
              </p:ext>
            </p:extLst>
          </p:nvPr>
        </p:nvGraphicFramePr>
        <p:xfrm>
          <a:off x="1903461" y="4461060"/>
          <a:ext cx="1166813" cy="402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7" name="公式" r:id="rId12" imgW="660400" imgH="228600" progId="Equation.3">
                  <p:embed/>
                </p:oleObj>
              </mc:Choice>
              <mc:Fallback>
                <p:oleObj name="公式" r:id="rId12" imgW="660400" imgH="228600" progId="Equation.3">
                  <p:embed/>
                  <p:pic>
                    <p:nvPicPr>
                      <p:cNvPr id="40962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61" y="4461060"/>
                        <a:ext cx="1166813" cy="402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2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351366"/>
              </p:ext>
            </p:extLst>
          </p:nvPr>
        </p:nvGraphicFramePr>
        <p:xfrm>
          <a:off x="1914941" y="4893256"/>
          <a:ext cx="1221581" cy="460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8" name="公式" r:id="rId14" imgW="609600" imgH="228600" progId="Equation.3">
                  <p:embed/>
                </p:oleObj>
              </mc:Choice>
              <mc:Fallback>
                <p:oleObj name="公式" r:id="rId14" imgW="609600" imgH="228600" progId="Equation.3">
                  <p:embed/>
                  <p:pic>
                    <p:nvPicPr>
                      <p:cNvPr id="40962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941" y="4893256"/>
                        <a:ext cx="1221581" cy="4607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269103"/>
              </p:ext>
            </p:extLst>
          </p:nvPr>
        </p:nvGraphicFramePr>
        <p:xfrm>
          <a:off x="5426287" y="4012896"/>
          <a:ext cx="2226251" cy="1331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9" name="图片" r:id="rId16" imgW="2119884" imgH="1263396" progId="Word.Picture.8">
                  <p:embed/>
                </p:oleObj>
              </mc:Choice>
              <mc:Fallback>
                <p:oleObj name="图片" r:id="rId16" imgW="2119884" imgH="1263396" progId="Word.Picture.8">
                  <p:embed/>
                  <p:pic>
                    <p:nvPicPr>
                      <p:cNvPr id="40963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287" y="4012896"/>
                        <a:ext cx="2226251" cy="13319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207070"/>
              </p:ext>
            </p:extLst>
          </p:nvPr>
        </p:nvGraphicFramePr>
        <p:xfrm>
          <a:off x="2141800" y="1207767"/>
          <a:ext cx="4312444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0" name="公式" r:id="rId18" imgW="2514600" imgH="190500" progId="Equation.3">
                  <p:embed/>
                </p:oleObj>
              </mc:Choice>
              <mc:Fallback>
                <p:oleObj name="公式" r:id="rId18" imgW="2514600" imgH="190500" progId="Equation.3">
                  <p:embed/>
                  <p:pic>
                    <p:nvPicPr>
                      <p:cNvPr id="40963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800" y="1207767"/>
                        <a:ext cx="4312444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4" name="Rectangle 34"/>
          <p:cNvSpPr>
            <a:spLocks noChangeArrowheads="1"/>
          </p:cNvSpPr>
          <p:nvPr/>
        </p:nvSpPr>
        <p:spPr bwMode="auto">
          <a:xfrm>
            <a:off x="953556" y="1194551"/>
            <a:ext cx="12965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zh-CN" altLang="en-US" sz="1800" dirty="0">
                <a:solidFill>
                  <a:srgbClr val="000066"/>
                </a:solidFill>
              </a:rPr>
              <a:t>例：已知</a:t>
            </a:r>
          </a:p>
        </p:txBody>
      </p:sp>
      <p:sp>
        <p:nvSpPr>
          <p:cNvPr id="49167" name="Rectangle 36"/>
          <p:cNvSpPr>
            <a:spLocks noChangeArrowheads="1"/>
          </p:cNvSpPr>
          <p:nvPr/>
        </p:nvSpPr>
        <p:spPr bwMode="auto">
          <a:xfrm>
            <a:off x="4395465" y="1956305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409635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858847"/>
              </p:ext>
            </p:extLst>
          </p:nvPr>
        </p:nvGraphicFramePr>
        <p:xfrm>
          <a:off x="5257314" y="2192266"/>
          <a:ext cx="3083238" cy="1220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1" name="图片" r:id="rId20" imgW="2639740" imgH="1034596" progId="Word.Picture.8">
                  <p:embed/>
                </p:oleObj>
              </mc:Choice>
              <mc:Fallback>
                <p:oleObj name="图片" r:id="rId20" imgW="2639740" imgH="1034596" progId="Word.Picture.8">
                  <p:embed/>
                  <p:pic>
                    <p:nvPicPr>
                      <p:cNvPr id="409635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21"/>
                      <a:stretch>
                        <a:fillRect/>
                      </a:stretch>
                    </p:blipFill>
                    <p:spPr bwMode="auto">
                      <a:xfrm>
                        <a:off x="5257314" y="2192266"/>
                        <a:ext cx="3083238" cy="12202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106827" y="28178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zh-CN" alt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40210" y="3309439"/>
            <a:ext cx="3707931" cy="2099834"/>
            <a:chOff x="1709602" y="2802415"/>
            <a:chExt cx="3686077" cy="2059748"/>
          </a:xfrm>
        </p:grpSpPr>
        <p:sp>
          <p:nvSpPr>
            <p:cNvPr id="2" name="椭圆 1"/>
            <p:cNvSpPr/>
            <p:nvPr/>
          </p:nvSpPr>
          <p:spPr bwMode="auto">
            <a:xfrm>
              <a:off x="1709602" y="3428175"/>
              <a:ext cx="1566218" cy="406451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b="1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1754094" y="4320694"/>
              <a:ext cx="1566218" cy="541469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b="1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5" name="直接箭头连接符 4"/>
            <p:cNvCxnSpPr>
              <a:stCxn id="2" idx="6"/>
              <a:endCxn id="409635" idx="1"/>
            </p:cNvCxnSpPr>
            <p:nvPr/>
          </p:nvCxnSpPr>
          <p:spPr>
            <a:xfrm flipV="1">
              <a:off x="3275820" y="2802415"/>
              <a:ext cx="1981494" cy="8289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>
              <a:stCxn id="18" idx="6"/>
              <a:endCxn id="409630" idx="1"/>
            </p:cNvCxnSpPr>
            <p:nvPr/>
          </p:nvCxnSpPr>
          <p:spPr>
            <a:xfrm flipV="1">
              <a:off x="3320312" y="4131758"/>
              <a:ext cx="2075367" cy="45967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 rot="1283720">
              <a:off x="3726075" y="3593361"/>
              <a:ext cx="1371064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2</a:t>
              </a:r>
              <a:r>
                <a:rPr lang="zh-CN" altLang="en-US" sz="1200" dirty="0"/>
                <a:t>次非，用摩根</a:t>
              </a:r>
              <a:endParaRPr lang="en-US" altLang="zh-CN" sz="1200" dirty="0"/>
            </a:p>
            <a:p>
              <a:r>
                <a:rPr lang="zh-CN" altLang="en-US" sz="1200" dirty="0"/>
                <a:t>得“与非</a:t>
              </a:r>
              <a:r>
                <a:rPr lang="en-US" altLang="zh-CN" sz="1200" dirty="0"/>
                <a:t>-</a:t>
              </a:r>
              <a:r>
                <a:rPr lang="zh-CN" altLang="en-US" sz="1200" dirty="0"/>
                <a:t>与非”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611782"/>
      </p:ext>
    </p:extLst>
  </p:cSld>
  <p:clrMapOvr>
    <a:masterClrMapping/>
  </p:clrMapOvr>
  <p:transition>
    <p:wipe dir="r"/>
    <p:sndAc>
      <p:stSnd>
        <p:snd r:embed="rId3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9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0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409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409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409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40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409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409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409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3" grpId="0"/>
      <p:bldP spid="4096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A97D5-1C67-40B8-B1F2-6530D32F3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25" y="263257"/>
            <a:ext cx="8138204" cy="2227431"/>
          </a:xfrm>
        </p:spPr>
        <p:txBody>
          <a:bodyPr>
            <a:normAutofit fontScale="85000" lnSpcReduction="20000"/>
          </a:bodyPr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2.3.5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写出逻辑表达式，将其转换成与非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与非表达式，然后画出仅用与非门实现的逻辑图。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/>
              <a:t>            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表达式为：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L=ABC+ABC+ABD</a:t>
            </a:r>
          </a:p>
          <a:p>
            <a:pPr marL="0" indent="0"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与非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与非表达式为：</a:t>
            </a:r>
            <a:r>
              <a:rPr lang="en-US" altLang="zh-CN" dirty="0"/>
              <a:t>L=ABC </a:t>
            </a:r>
            <a:r>
              <a:rPr lang="en-US" altLang="zh-CN" dirty="0" err="1"/>
              <a:t>ABC</a:t>
            </a:r>
            <a:r>
              <a:rPr lang="en-US" altLang="zh-CN" dirty="0"/>
              <a:t> ABD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535784" y="1256078"/>
            <a:ext cx="1548237" cy="0"/>
            <a:chOff x="3535784" y="1256078"/>
            <a:chExt cx="1548237" cy="0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5DB157C-CD2A-4F82-B48C-CEB3C68E4C82}"/>
                </a:ext>
              </a:extLst>
            </p:cNvPr>
            <p:cNvCxnSpPr/>
            <p:nvPr/>
          </p:nvCxnSpPr>
          <p:spPr>
            <a:xfrm>
              <a:off x="3535784" y="1256078"/>
              <a:ext cx="1332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3B45C09-4B06-47B0-BA42-F54327A96F8E}"/>
                </a:ext>
              </a:extLst>
            </p:cNvPr>
            <p:cNvCxnSpPr/>
            <p:nvPr/>
          </p:nvCxnSpPr>
          <p:spPr>
            <a:xfrm>
              <a:off x="3676155" y="1256078"/>
              <a:ext cx="1332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9C981C3-5714-4BD8-ADF4-E4F5C223240B}"/>
                </a:ext>
              </a:extLst>
            </p:cNvPr>
            <p:cNvCxnSpPr/>
            <p:nvPr/>
          </p:nvCxnSpPr>
          <p:spPr>
            <a:xfrm>
              <a:off x="3836797" y="1256078"/>
              <a:ext cx="161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25A6E2F-9CAB-42FF-ABE7-1C8D969875C8}"/>
                </a:ext>
              </a:extLst>
            </p:cNvPr>
            <p:cNvCxnSpPr/>
            <p:nvPr/>
          </p:nvCxnSpPr>
          <p:spPr>
            <a:xfrm>
              <a:off x="4268590" y="1256078"/>
              <a:ext cx="1542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6A37323-CFC0-4955-845D-A3D5BCB6691B}"/>
                </a:ext>
              </a:extLst>
            </p:cNvPr>
            <p:cNvCxnSpPr/>
            <p:nvPr/>
          </p:nvCxnSpPr>
          <p:spPr>
            <a:xfrm>
              <a:off x="4474996" y="1256078"/>
              <a:ext cx="1472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D18C95C-7847-44B5-B91E-D0C39191C8C0}"/>
                </a:ext>
              </a:extLst>
            </p:cNvPr>
            <p:cNvCxnSpPr/>
            <p:nvPr/>
          </p:nvCxnSpPr>
          <p:spPr>
            <a:xfrm>
              <a:off x="4767958" y="1256078"/>
              <a:ext cx="11922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0879E3A-7A16-4BFF-97D0-040C89AC74B2}"/>
                </a:ext>
              </a:extLst>
            </p:cNvPr>
            <p:cNvCxnSpPr/>
            <p:nvPr/>
          </p:nvCxnSpPr>
          <p:spPr>
            <a:xfrm>
              <a:off x="4943756" y="1256078"/>
              <a:ext cx="1402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017706" y="1895443"/>
            <a:ext cx="1683185" cy="151436"/>
            <a:chOff x="4017706" y="1895443"/>
            <a:chExt cx="1683185" cy="151436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7A789E0-7A4E-4203-91FA-F945B1ED60D2}"/>
                </a:ext>
              </a:extLst>
            </p:cNvPr>
            <p:cNvCxnSpPr/>
            <p:nvPr/>
          </p:nvCxnSpPr>
          <p:spPr>
            <a:xfrm>
              <a:off x="4017706" y="2041925"/>
              <a:ext cx="1051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20D6FF1-0B85-42B0-ABDF-FE76CE749ED4}"/>
                </a:ext>
              </a:extLst>
            </p:cNvPr>
            <p:cNvCxnSpPr/>
            <p:nvPr/>
          </p:nvCxnSpPr>
          <p:spPr>
            <a:xfrm>
              <a:off x="4210942" y="2041925"/>
              <a:ext cx="1472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9E9EAA8-9242-47D0-B952-7A7068096049}"/>
                </a:ext>
              </a:extLst>
            </p:cNvPr>
            <p:cNvCxnSpPr/>
            <p:nvPr/>
          </p:nvCxnSpPr>
          <p:spPr>
            <a:xfrm>
              <a:off x="4377251" y="2041925"/>
              <a:ext cx="1332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0C6AD72-DF2E-453A-9B24-5B5CDEB5BDDF}"/>
                </a:ext>
              </a:extLst>
            </p:cNvPr>
            <p:cNvCxnSpPr/>
            <p:nvPr/>
          </p:nvCxnSpPr>
          <p:spPr>
            <a:xfrm>
              <a:off x="4783703" y="2041925"/>
              <a:ext cx="1192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10CD9CC-1ECF-46B8-BEB8-7ED5AB6E2C93}"/>
                </a:ext>
              </a:extLst>
            </p:cNvPr>
            <p:cNvCxnSpPr/>
            <p:nvPr/>
          </p:nvCxnSpPr>
          <p:spPr>
            <a:xfrm flipV="1">
              <a:off x="4977550" y="2041925"/>
              <a:ext cx="101958" cy="49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2A322EB-C42E-4230-88F9-F2AF87C26B81}"/>
                </a:ext>
              </a:extLst>
            </p:cNvPr>
            <p:cNvCxnSpPr/>
            <p:nvPr/>
          </p:nvCxnSpPr>
          <p:spPr>
            <a:xfrm>
              <a:off x="5194675" y="2041925"/>
              <a:ext cx="1332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0631731-055A-45AD-8420-13C28A34188B}"/>
                </a:ext>
              </a:extLst>
            </p:cNvPr>
            <p:cNvCxnSpPr/>
            <p:nvPr/>
          </p:nvCxnSpPr>
          <p:spPr>
            <a:xfrm>
              <a:off x="5378274" y="2041925"/>
              <a:ext cx="1122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7A5D464-94D9-4B4B-BF13-EF2FCADFE8D1}"/>
                </a:ext>
              </a:extLst>
            </p:cNvPr>
            <p:cNvCxnSpPr/>
            <p:nvPr/>
          </p:nvCxnSpPr>
          <p:spPr>
            <a:xfrm>
              <a:off x="4017706" y="1975342"/>
              <a:ext cx="5119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32CF05A-07E1-4E16-A781-DAB70ECD4CB0}"/>
                </a:ext>
              </a:extLst>
            </p:cNvPr>
            <p:cNvCxnSpPr/>
            <p:nvPr/>
          </p:nvCxnSpPr>
          <p:spPr>
            <a:xfrm>
              <a:off x="4603632" y="1968683"/>
              <a:ext cx="4769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8F5B6BF-FF98-423C-B984-AF5A8841CCFC}"/>
                </a:ext>
              </a:extLst>
            </p:cNvPr>
            <p:cNvCxnSpPr/>
            <p:nvPr/>
          </p:nvCxnSpPr>
          <p:spPr>
            <a:xfrm>
              <a:off x="5129634" y="1975342"/>
              <a:ext cx="5119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B7877CA-B49C-4EDA-BF51-D68B492B04F0}"/>
                </a:ext>
              </a:extLst>
            </p:cNvPr>
            <p:cNvCxnSpPr/>
            <p:nvPr/>
          </p:nvCxnSpPr>
          <p:spPr>
            <a:xfrm>
              <a:off x="4017706" y="1895443"/>
              <a:ext cx="168318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/>
          <a:srcRect l="17064" t="53897" r="52898" b="29254"/>
          <a:stretch/>
        </p:blipFill>
        <p:spPr>
          <a:xfrm>
            <a:off x="115089" y="2981231"/>
            <a:ext cx="8786289" cy="27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6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38551" r="30089" b="15054"/>
          <a:stretch/>
        </p:blipFill>
        <p:spPr bwMode="auto">
          <a:xfrm>
            <a:off x="113649" y="1198111"/>
            <a:ext cx="5405232" cy="24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t="16454" r="20074" b="75954"/>
          <a:stretch/>
        </p:blipFill>
        <p:spPr bwMode="auto">
          <a:xfrm>
            <a:off x="428504" y="474418"/>
            <a:ext cx="8745153" cy="50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867353" y="1319591"/>
            <a:ext cx="4504269" cy="1679948"/>
            <a:chOff x="1154297" y="5226237"/>
            <a:chExt cx="4843584" cy="1182215"/>
          </a:xfrm>
        </p:grpSpPr>
        <p:sp>
          <p:nvSpPr>
            <p:cNvPr id="8" name="椭圆 7"/>
            <p:cNvSpPr/>
            <p:nvPr/>
          </p:nvSpPr>
          <p:spPr bwMode="auto">
            <a:xfrm>
              <a:off x="1452179" y="5226237"/>
              <a:ext cx="1585618" cy="22480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b="1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1154297" y="6129158"/>
              <a:ext cx="1057097" cy="27929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b="1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06263" y="6113069"/>
              <a:ext cx="1991618" cy="29407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2</a:t>
              </a:r>
              <a:r>
                <a:rPr lang="zh-CN" altLang="en-US" sz="1200" dirty="0"/>
                <a:t>次非，用摩根，</a:t>
              </a:r>
              <a:r>
                <a:rPr lang="en-US" altLang="zh-CN" sz="1200" dirty="0"/>
                <a:t>2</a:t>
              </a:r>
              <a:r>
                <a:rPr lang="zh-CN" altLang="en-US" sz="1200" dirty="0"/>
                <a:t>次非</a:t>
              </a:r>
              <a:endParaRPr lang="en-US" altLang="zh-CN" sz="1200" dirty="0"/>
            </a:p>
            <a:p>
              <a:r>
                <a:rPr lang="zh-CN" altLang="en-US" sz="1200" dirty="0"/>
                <a:t>得“或非</a:t>
              </a:r>
              <a:r>
                <a:rPr lang="en-US" altLang="zh-CN" sz="1200" dirty="0"/>
                <a:t>-</a:t>
              </a:r>
              <a:r>
                <a:rPr lang="zh-CN" altLang="en-US" sz="1200" dirty="0"/>
                <a:t>或非”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700" y="4094345"/>
            <a:ext cx="5495770" cy="2664181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596E32F-98E1-4265-A9DB-DEE2DE274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13" y="4292488"/>
            <a:ext cx="3247672" cy="10293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2.3.4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已知逻辑函数表达式为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L=AB+AC,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画出实现该式的逻辑电路图，限使用非门和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输入或非门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1959" y="1786689"/>
            <a:ext cx="3792041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4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E19DAE7-E01D-4F2C-87DC-7D5109432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978" y="206602"/>
            <a:ext cx="9161060" cy="703973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dirty="0"/>
              <a:t>2.3.2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已知逻辑函数表达式为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L=ABCD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，画出实现该式的逻辑电路图，  限使用非门和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输入与非。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6AB80FE-14D6-4C6D-876B-B7A0C2EFF212}"/>
              </a:ext>
            </a:extLst>
          </p:cNvPr>
          <p:cNvCxnSpPr>
            <a:cxnSpLocks/>
            <a:stCxn id="3" idx="0"/>
            <a:endCxn id="3" idx="0"/>
          </p:cNvCxnSpPr>
          <p:nvPr/>
        </p:nvCxnSpPr>
        <p:spPr>
          <a:xfrm>
            <a:off x="4716508" y="2066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803BA216-3BCE-4979-8EBB-8E62A10E99EA}"/>
              </a:ext>
            </a:extLst>
          </p:cNvPr>
          <p:cNvCxnSpPr/>
          <p:nvPr/>
        </p:nvCxnSpPr>
        <p:spPr>
          <a:xfrm>
            <a:off x="4142228" y="12184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53B6B4E-CEA8-46D3-8FCA-CF208F1B3BB9}"/>
              </a:ext>
            </a:extLst>
          </p:cNvPr>
          <p:cNvCxnSpPr/>
          <p:nvPr/>
        </p:nvCxnSpPr>
        <p:spPr>
          <a:xfrm>
            <a:off x="4257834" y="222479"/>
            <a:ext cx="1398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9751" t="41559" r="24167" b="46634"/>
          <a:stretch/>
        </p:blipFill>
        <p:spPr>
          <a:xfrm>
            <a:off x="1050306" y="1015628"/>
            <a:ext cx="6697225" cy="2992551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53B6B4E-CEA8-46D3-8FCA-CF208F1B3BB9}"/>
              </a:ext>
            </a:extLst>
          </p:cNvPr>
          <p:cNvCxnSpPr/>
          <p:nvPr/>
        </p:nvCxnSpPr>
        <p:spPr>
          <a:xfrm>
            <a:off x="4701642" y="211001"/>
            <a:ext cx="1398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29" y="4117068"/>
            <a:ext cx="4273666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7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367797" y="776666"/>
            <a:ext cx="3630817" cy="1170738"/>
            <a:chOff x="4740341" y="933529"/>
            <a:chExt cx="3133446" cy="126256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144551" y="1699917"/>
              <a:ext cx="23006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“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与非</a:t>
              </a: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-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与非”表达式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graphicFrame>
          <p:nvGraphicFramePr>
            <p:cNvPr id="7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697550"/>
                </p:ext>
              </p:extLst>
            </p:nvPr>
          </p:nvGraphicFramePr>
          <p:xfrm>
            <a:off x="5503853" y="1168009"/>
            <a:ext cx="1369477" cy="547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31" name="公式" r:id="rId3" imgW="685800" imgH="241300" progId="Equation.3">
                    <p:embed/>
                  </p:oleObj>
                </mc:Choice>
                <mc:Fallback>
                  <p:oleObj name="公式" r:id="rId3" imgW="685800" imgH="241300" progId="Equation.3">
                    <p:embed/>
                    <p:pic>
                      <p:nvPicPr>
                        <p:cNvPr id="1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3853" y="1168009"/>
                          <a:ext cx="1369477" cy="547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椭圆 7"/>
            <p:cNvSpPr/>
            <p:nvPr/>
          </p:nvSpPr>
          <p:spPr>
            <a:xfrm>
              <a:off x="4740341" y="933529"/>
              <a:ext cx="3133446" cy="12625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5122" y="359641"/>
            <a:ext cx="2150569" cy="1614545"/>
            <a:chOff x="2536599" y="1779062"/>
            <a:chExt cx="2150569" cy="1878538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758435" y="2710355"/>
              <a:ext cx="1928733" cy="3693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“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  <a:r>
                <a:rPr lang="en-US" altLang="zh-CN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”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 表达式</a:t>
              </a:r>
            </a:p>
          </p:txBody>
        </p:sp>
        <p:graphicFrame>
          <p:nvGraphicFramePr>
            <p:cNvPr id="11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1294889"/>
                </p:ext>
              </p:extLst>
            </p:nvPr>
          </p:nvGraphicFramePr>
          <p:xfrm>
            <a:off x="2805207" y="2302091"/>
            <a:ext cx="1781175" cy="426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32" name="公式" r:id="rId5" imgW="799753" imgH="190417" progId="Equation.3">
                    <p:embed/>
                  </p:oleObj>
                </mc:Choice>
                <mc:Fallback>
                  <p:oleObj name="公式" r:id="rId5" imgW="799753" imgH="190417" progId="Equation.3">
                    <p:embed/>
                    <p:pic>
                      <p:nvPicPr>
                        <p:cNvPr id="1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5207" y="2302091"/>
                          <a:ext cx="1781175" cy="426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五角星 11"/>
            <p:cNvSpPr/>
            <p:nvPr/>
          </p:nvSpPr>
          <p:spPr bwMode="auto">
            <a:xfrm>
              <a:off x="2571922" y="2804855"/>
              <a:ext cx="216030" cy="166375"/>
            </a:xfrm>
            <a:prstGeom prst="star5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b="1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536599" y="1779062"/>
              <a:ext cx="2096616" cy="18785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627961" y="2395038"/>
            <a:ext cx="3324743" cy="998571"/>
            <a:chOff x="2865631" y="5895776"/>
            <a:chExt cx="3324743" cy="998571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3442010" y="6400242"/>
              <a:ext cx="216116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“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  <a:r>
                <a:rPr lang="en-US" altLang="zh-CN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</a:t>
              </a:r>
              <a:r>
                <a:rPr lang="en-US" altLang="zh-CN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非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”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表达式</a:t>
              </a:r>
            </a:p>
          </p:txBody>
        </p:sp>
        <p:graphicFrame>
          <p:nvGraphicFramePr>
            <p:cNvPr id="2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0881130"/>
                </p:ext>
              </p:extLst>
            </p:nvPr>
          </p:nvGraphicFramePr>
          <p:xfrm>
            <a:off x="3647150" y="5995805"/>
            <a:ext cx="1497806" cy="5357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33" name="公式" r:id="rId7" imgW="647700" imgH="228600" progId="Equation.3">
                    <p:embed/>
                  </p:oleObj>
                </mc:Choice>
                <mc:Fallback>
                  <p:oleObj name="公式" r:id="rId7" imgW="647700" imgH="228600" progId="Equation.3">
                    <p:embed/>
                    <p:pic>
                      <p:nvPicPr>
                        <p:cNvPr id="1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7150" y="5995805"/>
                          <a:ext cx="1497806" cy="5357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椭圆 20"/>
            <p:cNvSpPr/>
            <p:nvPr/>
          </p:nvSpPr>
          <p:spPr>
            <a:xfrm>
              <a:off x="2865631" y="5895776"/>
              <a:ext cx="3324743" cy="998571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77700" y="4070800"/>
            <a:ext cx="3324743" cy="971789"/>
            <a:chOff x="237209" y="4744167"/>
            <a:chExt cx="3324743" cy="971789"/>
          </a:xfrm>
        </p:grpSpPr>
        <p:sp>
          <p:nvSpPr>
            <p:cNvPr id="23" name="Rectangle 2"/>
            <p:cNvSpPr>
              <a:spLocks noChangeArrowheads="1"/>
            </p:cNvSpPr>
            <p:nvPr/>
          </p:nvSpPr>
          <p:spPr bwMode="auto">
            <a:xfrm>
              <a:off x="970451" y="5345904"/>
              <a:ext cx="177163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8001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2573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7145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171700" indent="-3429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6289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30861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5433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40005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“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或</a:t>
              </a: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-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与”表达式</a:t>
              </a:r>
            </a:p>
          </p:txBody>
        </p:sp>
        <p:graphicFrame>
          <p:nvGraphicFramePr>
            <p:cNvPr id="24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0059886"/>
                </p:ext>
              </p:extLst>
            </p:nvPr>
          </p:nvGraphicFramePr>
          <p:xfrm>
            <a:off x="828446" y="5044703"/>
            <a:ext cx="2106216" cy="434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34" name="公式" r:id="rId9" imgW="1028254" imgH="215806" progId="Equation.3">
                    <p:embed/>
                  </p:oleObj>
                </mc:Choice>
                <mc:Fallback>
                  <p:oleObj name="公式" r:id="rId9" imgW="1028254" imgH="215806" progId="Equation.3">
                    <p:embed/>
                    <p:pic>
                      <p:nvPicPr>
                        <p:cNvPr id="15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46" y="5044703"/>
                          <a:ext cx="2106216" cy="4345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椭圆 24"/>
            <p:cNvSpPr/>
            <p:nvPr/>
          </p:nvSpPr>
          <p:spPr>
            <a:xfrm>
              <a:off x="237209" y="4744167"/>
              <a:ext cx="3324743" cy="97178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585875" y="5708308"/>
            <a:ext cx="3429000" cy="998571"/>
            <a:chOff x="5509356" y="4637041"/>
            <a:chExt cx="3429000" cy="998571"/>
          </a:xfrm>
        </p:grpSpPr>
        <p:graphicFrame>
          <p:nvGraphicFramePr>
            <p:cNvPr id="2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9565600"/>
                </p:ext>
              </p:extLst>
            </p:nvPr>
          </p:nvGraphicFramePr>
          <p:xfrm>
            <a:off x="6096767" y="4755098"/>
            <a:ext cx="2106216" cy="517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35" name="公式" r:id="rId11" imgW="1079032" imgH="266584" progId="Equation.3">
                    <p:embed/>
                  </p:oleObj>
                </mc:Choice>
                <mc:Fallback>
                  <p:oleObj name="公式" r:id="rId11" imgW="1079032" imgH="266584" progId="Equation.3">
                    <p:embed/>
                    <p:pic>
                      <p:nvPicPr>
                        <p:cNvPr id="3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767" y="4755098"/>
                          <a:ext cx="2106216" cy="517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5920122" y="5152573"/>
              <a:ext cx="301823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“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或非－或非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”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 表达式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5509356" y="4637041"/>
              <a:ext cx="3324743" cy="998571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3"/>
          <a:srcRect l="31796" t="-970" r="11037" b="74019"/>
          <a:stretch/>
        </p:blipFill>
        <p:spPr>
          <a:xfrm>
            <a:off x="2540425" y="1089182"/>
            <a:ext cx="2739374" cy="31876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3"/>
          <a:srcRect l="30917" t="82268" r="10318" b="-707"/>
          <a:stretch/>
        </p:blipFill>
        <p:spPr>
          <a:xfrm>
            <a:off x="6002903" y="5306581"/>
            <a:ext cx="2815893" cy="21807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3"/>
          <a:srcRect l="23413" t="26628" b="48787"/>
          <a:stretch/>
        </p:blipFill>
        <p:spPr>
          <a:xfrm rot="1332947">
            <a:off x="2096616" y="2123398"/>
            <a:ext cx="3669974" cy="29077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69" t="88" r="43766" b="2247"/>
          <a:stretch/>
        </p:blipFill>
        <p:spPr>
          <a:xfrm rot="5400000">
            <a:off x="2548061" y="2245845"/>
            <a:ext cx="1388846" cy="202392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3"/>
          <a:srcRect l="36107" t="55418" r="17105" b="25173"/>
          <a:stretch/>
        </p:blipFill>
        <p:spPr>
          <a:xfrm>
            <a:off x="6209504" y="3581081"/>
            <a:ext cx="2242001" cy="229556"/>
          </a:xfrm>
          <a:prstGeom prst="rect">
            <a:avLst/>
          </a:prstGeom>
        </p:spPr>
      </p:pic>
      <p:cxnSp>
        <p:nvCxnSpPr>
          <p:cNvPr id="37" name="直接箭头连接符 36"/>
          <p:cNvCxnSpPr>
            <a:stCxn id="21" idx="4"/>
          </p:cNvCxnSpPr>
          <p:nvPr/>
        </p:nvCxnSpPr>
        <p:spPr>
          <a:xfrm>
            <a:off x="7290333" y="3393609"/>
            <a:ext cx="5737" cy="62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286507" y="5057894"/>
            <a:ext cx="5737" cy="62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949801" y="2525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五种表达形式转换：</a:t>
            </a:r>
          </a:p>
        </p:txBody>
      </p:sp>
    </p:spTree>
    <p:extLst>
      <p:ext uri="{BB962C8B-B14F-4D97-AF65-F5344CB8AC3E}">
        <p14:creationId xmlns:p14="http://schemas.microsoft.com/office/powerpoint/2010/main" val="199942092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58568" y="811099"/>
            <a:ext cx="3332394" cy="1262560"/>
            <a:chOff x="4740341" y="933529"/>
            <a:chExt cx="3133446" cy="1262560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5144551" y="1699917"/>
              <a:ext cx="23006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“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与非</a:t>
              </a: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-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与非”表达式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graphicFrame>
          <p:nvGraphicFramePr>
            <p:cNvPr id="1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1316630"/>
                </p:ext>
              </p:extLst>
            </p:nvPr>
          </p:nvGraphicFramePr>
          <p:xfrm>
            <a:off x="5408099" y="1184513"/>
            <a:ext cx="1565672" cy="547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2" name="公式" r:id="rId3" imgW="685800" imgH="241300" progId="Equation.3">
                    <p:embed/>
                  </p:oleObj>
                </mc:Choice>
                <mc:Fallback>
                  <p:oleObj name="公式" r:id="rId3" imgW="685800" imgH="241300" progId="Equation.3">
                    <p:embed/>
                    <p:pic>
                      <p:nvPicPr>
                        <p:cNvPr id="40448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8099" y="1184513"/>
                          <a:ext cx="1565672" cy="547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椭圆 2"/>
            <p:cNvSpPr/>
            <p:nvPr/>
          </p:nvSpPr>
          <p:spPr>
            <a:xfrm>
              <a:off x="4740341" y="933529"/>
              <a:ext cx="3133446" cy="12625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3104" y="1878538"/>
            <a:ext cx="2150569" cy="1878538"/>
            <a:chOff x="2536599" y="1779062"/>
            <a:chExt cx="2150569" cy="1878538"/>
          </a:xfrm>
        </p:grpSpPr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2758435" y="2710355"/>
              <a:ext cx="1928733" cy="3693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“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  <a:r>
                <a:rPr lang="en-US" altLang="zh-CN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”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 表达式</a:t>
              </a:r>
            </a:p>
          </p:txBody>
        </p:sp>
        <p:graphicFrame>
          <p:nvGraphicFramePr>
            <p:cNvPr id="13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0478020"/>
                </p:ext>
              </p:extLst>
            </p:nvPr>
          </p:nvGraphicFramePr>
          <p:xfrm>
            <a:off x="2805207" y="2302091"/>
            <a:ext cx="1781175" cy="426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3" name="公式" r:id="rId5" imgW="799753" imgH="190417" progId="Equation.3">
                    <p:embed/>
                  </p:oleObj>
                </mc:Choice>
                <mc:Fallback>
                  <p:oleObj name="公式" r:id="rId5" imgW="799753" imgH="190417" progId="Equation.3">
                    <p:embed/>
                    <p:pic>
                      <p:nvPicPr>
                        <p:cNvPr id="40448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5207" y="2302091"/>
                          <a:ext cx="1781175" cy="426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五角星 17"/>
            <p:cNvSpPr/>
            <p:nvPr/>
          </p:nvSpPr>
          <p:spPr bwMode="auto">
            <a:xfrm>
              <a:off x="2571922" y="2804855"/>
              <a:ext cx="216030" cy="166375"/>
            </a:xfrm>
            <a:prstGeom prst="star5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b="1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536599" y="1779062"/>
              <a:ext cx="2096616" cy="18785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1" name="直接箭头连接符 20"/>
          <p:cNvCxnSpPr>
            <a:stCxn id="19" idx="7"/>
            <a:endCxn id="3" idx="2"/>
          </p:cNvCxnSpPr>
          <p:nvPr/>
        </p:nvCxnSpPr>
        <p:spPr>
          <a:xfrm flipV="1">
            <a:off x="2512678" y="1442379"/>
            <a:ext cx="3145890" cy="7112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 rot="20381916">
            <a:off x="3410933" y="1396725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</a:t>
            </a:r>
            <a:r>
              <a:rPr lang="zh-CN" altLang="en-US" sz="1200" dirty="0"/>
              <a:t>次非，用摩根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497878" y="4197060"/>
            <a:ext cx="3429000" cy="998571"/>
            <a:chOff x="5509356" y="4637041"/>
            <a:chExt cx="3429000" cy="998571"/>
          </a:xfrm>
        </p:grpSpPr>
        <p:graphicFrame>
          <p:nvGraphicFramePr>
            <p:cNvPr id="16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4216470"/>
                </p:ext>
              </p:extLst>
            </p:nvPr>
          </p:nvGraphicFramePr>
          <p:xfrm>
            <a:off x="6096767" y="4755098"/>
            <a:ext cx="2106216" cy="517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4" name="公式" r:id="rId7" imgW="1079032" imgH="266584" progId="Equation.3">
                    <p:embed/>
                  </p:oleObj>
                </mc:Choice>
                <mc:Fallback>
                  <p:oleObj name="公式" r:id="rId7" imgW="1079032" imgH="266584" progId="Equation.3">
                    <p:embed/>
                    <p:pic>
                      <p:nvPicPr>
                        <p:cNvPr id="40449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767" y="4755098"/>
                          <a:ext cx="2106216" cy="517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5"/>
            <p:cNvSpPr>
              <a:spLocks noChangeArrowheads="1"/>
            </p:cNvSpPr>
            <p:nvPr/>
          </p:nvSpPr>
          <p:spPr bwMode="auto">
            <a:xfrm>
              <a:off x="5920122" y="5152573"/>
              <a:ext cx="301823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“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或非－或非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”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 表达式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5509356" y="4637041"/>
              <a:ext cx="3324743" cy="998571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55814" y="4105234"/>
            <a:ext cx="3324743" cy="998571"/>
            <a:chOff x="2865631" y="5895776"/>
            <a:chExt cx="3324743" cy="998571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3442010" y="6400242"/>
              <a:ext cx="216116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“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  <a:r>
                <a:rPr lang="en-US" altLang="zh-CN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</a:t>
              </a:r>
              <a:r>
                <a:rPr lang="en-US" altLang="zh-CN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非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”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表达式</a:t>
              </a:r>
            </a:p>
          </p:txBody>
        </p:sp>
        <p:graphicFrame>
          <p:nvGraphicFramePr>
            <p:cNvPr id="1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804882"/>
                </p:ext>
              </p:extLst>
            </p:nvPr>
          </p:nvGraphicFramePr>
          <p:xfrm>
            <a:off x="3647150" y="5995805"/>
            <a:ext cx="1497806" cy="5357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5" name="公式" r:id="rId9" imgW="647700" imgH="228600" progId="Equation.3">
                    <p:embed/>
                  </p:oleObj>
                </mc:Choice>
                <mc:Fallback>
                  <p:oleObj name="公式" r:id="rId9" imgW="647700" imgH="228600" progId="Equation.3">
                    <p:embed/>
                    <p:pic>
                      <p:nvPicPr>
                        <p:cNvPr id="40449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7150" y="5995805"/>
                          <a:ext cx="1497806" cy="5357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椭圆 26"/>
            <p:cNvSpPr/>
            <p:nvPr/>
          </p:nvSpPr>
          <p:spPr>
            <a:xfrm>
              <a:off x="2865631" y="5895776"/>
              <a:ext cx="3324743" cy="998571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486402" y="2437125"/>
            <a:ext cx="3324743" cy="971789"/>
            <a:chOff x="317554" y="4832164"/>
            <a:chExt cx="3324743" cy="971789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970451" y="5345904"/>
              <a:ext cx="177163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8001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2573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7145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171700" indent="-3429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6289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30861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5433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40005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“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或</a:t>
              </a: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-</a:t>
              </a:r>
              <a:r>
                <a:rPr lang="zh-CN" altLang="en-US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与”表达式</a:t>
              </a:r>
            </a:p>
          </p:txBody>
        </p:sp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0281810"/>
                </p:ext>
              </p:extLst>
            </p:nvPr>
          </p:nvGraphicFramePr>
          <p:xfrm>
            <a:off x="828446" y="5044703"/>
            <a:ext cx="2106216" cy="434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6" name="公式" r:id="rId11" imgW="1028254" imgH="215806" progId="Equation.3">
                    <p:embed/>
                  </p:oleObj>
                </mc:Choice>
                <mc:Fallback>
                  <p:oleObj name="公式" r:id="rId11" imgW="1028254" imgH="215806" progId="Equation.3">
                    <p:embed/>
                    <p:pic>
                      <p:nvPicPr>
                        <p:cNvPr id="40449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446" y="5044703"/>
                          <a:ext cx="2106216" cy="4345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椭圆 27"/>
            <p:cNvSpPr/>
            <p:nvPr/>
          </p:nvSpPr>
          <p:spPr>
            <a:xfrm>
              <a:off x="317554" y="4832164"/>
              <a:ext cx="3324743" cy="97178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" name="直接箭头连接符 30"/>
          <p:cNvCxnSpPr>
            <a:stCxn id="28" idx="2"/>
            <a:endCxn id="19" idx="6"/>
          </p:cNvCxnSpPr>
          <p:nvPr/>
        </p:nvCxnSpPr>
        <p:spPr>
          <a:xfrm flipH="1" flipV="1">
            <a:off x="2819720" y="2817807"/>
            <a:ext cx="2666682" cy="1052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8" idx="3"/>
          </p:cNvCxnSpPr>
          <p:nvPr/>
        </p:nvCxnSpPr>
        <p:spPr>
          <a:xfrm flipH="1">
            <a:off x="2111922" y="3266599"/>
            <a:ext cx="3861377" cy="853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7179380" y="3359176"/>
            <a:ext cx="53920" cy="864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6620899" y="3780286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</a:t>
            </a:r>
            <a:r>
              <a:rPr lang="zh-CN" altLang="en-US" sz="1200" dirty="0"/>
              <a:t>次非，用摩根</a:t>
            </a:r>
          </a:p>
        </p:txBody>
      </p:sp>
      <p:sp>
        <p:nvSpPr>
          <p:cNvPr id="46" name="文本框 45"/>
          <p:cNvSpPr txBox="1"/>
          <p:nvPr/>
        </p:nvSpPr>
        <p:spPr>
          <a:xfrm rot="20381916">
            <a:off x="3292328" y="3887412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</a:t>
            </a:r>
            <a:r>
              <a:rPr lang="zh-CN" altLang="en-US" sz="1200" dirty="0"/>
              <a:t>次非，用摩根</a:t>
            </a:r>
          </a:p>
        </p:txBody>
      </p:sp>
      <p:sp>
        <p:nvSpPr>
          <p:cNvPr id="47" name="文本框 46"/>
          <p:cNvSpPr txBox="1"/>
          <p:nvPr/>
        </p:nvSpPr>
        <p:spPr>
          <a:xfrm rot="175976">
            <a:off x="3194390" y="2510073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次非，化简，再</a:t>
            </a:r>
            <a:r>
              <a:rPr lang="en-US" altLang="zh-CN" sz="1200" dirty="0"/>
              <a:t>1</a:t>
            </a:r>
            <a:r>
              <a:rPr lang="zh-CN" altLang="en-US" sz="1200" dirty="0"/>
              <a:t>次非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0434" y="324112"/>
            <a:ext cx="2359356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96117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8557" t="29353" r="69988" b="58840"/>
          <a:stretch/>
        </p:blipFill>
        <p:spPr>
          <a:xfrm>
            <a:off x="1319078" y="1641583"/>
            <a:ext cx="6814409" cy="39510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2838" y="1041408"/>
            <a:ext cx="458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2.2.1 </a:t>
            </a: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将下列各式转换为“与或式”</a:t>
            </a:r>
          </a:p>
        </p:txBody>
      </p:sp>
    </p:spTree>
    <p:extLst>
      <p:ext uri="{BB962C8B-B14F-4D97-AF65-F5344CB8AC3E}">
        <p14:creationId xmlns:p14="http://schemas.microsoft.com/office/powerpoint/2010/main" val="49731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1"/>
          <p:cNvSpPr txBox="1">
            <a:spLocks noChangeArrowheads="1"/>
          </p:cNvSpPr>
          <p:nvPr/>
        </p:nvSpPr>
        <p:spPr bwMode="auto">
          <a:xfrm>
            <a:off x="416705" y="771729"/>
            <a:ext cx="20280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1800" dirty="0">
                <a:solidFill>
                  <a:srgbClr val="CC0000"/>
                </a:solidFill>
                <a:latin typeface="宋体-方正超大字符集" charset="0"/>
                <a:ea typeface="宋体-方正超大字符集" charset="0"/>
              </a:rPr>
              <a:t>　</a:t>
            </a:r>
            <a:r>
              <a:rPr lang="en-US" altLang="zh-CN" sz="18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18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、基本公式</a:t>
            </a:r>
          </a:p>
        </p:txBody>
      </p:sp>
      <p:grpSp>
        <p:nvGrpSpPr>
          <p:cNvPr id="370720" name="Group 32"/>
          <p:cNvGrpSpPr>
            <a:grpSpLocks/>
          </p:cNvGrpSpPr>
          <p:nvPr/>
        </p:nvGrpSpPr>
        <p:grpSpPr bwMode="auto">
          <a:xfrm>
            <a:off x="1364183" y="2367061"/>
            <a:ext cx="6348320" cy="389336"/>
            <a:chOff x="528" y="2759"/>
            <a:chExt cx="3434" cy="327"/>
          </a:xfrm>
        </p:grpSpPr>
        <p:sp>
          <p:nvSpPr>
            <p:cNvPr id="12320" name="Text Box 33"/>
            <p:cNvSpPr txBox="1">
              <a:spLocks noChangeArrowheads="1"/>
            </p:cNvSpPr>
            <p:nvPr/>
          </p:nvSpPr>
          <p:spPr bwMode="auto">
            <a:xfrm>
              <a:off x="528" y="2759"/>
              <a:ext cx="86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zh-CN" altLang="en-US" sz="18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交换律：</a:t>
              </a:r>
            </a:p>
          </p:txBody>
        </p:sp>
        <p:sp>
          <p:nvSpPr>
            <p:cNvPr id="12321" name="Text Box 34"/>
            <p:cNvSpPr txBox="1">
              <a:spLocks noChangeArrowheads="1"/>
            </p:cNvSpPr>
            <p:nvPr/>
          </p:nvSpPr>
          <p:spPr bwMode="auto">
            <a:xfrm>
              <a:off x="1108" y="2769"/>
              <a:ext cx="129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+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B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=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B + A</a:t>
              </a:r>
            </a:p>
          </p:txBody>
        </p:sp>
        <p:sp>
          <p:nvSpPr>
            <p:cNvPr id="12322" name="Text Box 35"/>
            <p:cNvSpPr txBox="1">
              <a:spLocks noChangeArrowheads="1"/>
            </p:cNvSpPr>
            <p:nvPr/>
          </p:nvSpPr>
          <p:spPr bwMode="auto">
            <a:xfrm>
              <a:off x="2666" y="2776"/>
              <a:ext cx="129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·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B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=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B 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·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A</a:t>
              </a:r>
            </a:p>
          </p:txBody>
        </p:sp>
      </p:grpSp>
      <p:grpSp>
        <p:nvGrpSpPr>
          <p:cNvPr id="370724" name="Group 36"/>
          <p:cNvGrpSpPr>
            <a:grpSpLocks/>
          </p:cNvGrpSpPr>
          <p:nvPr/>
        </p:nvGrpSpPr>
        <p:grpSpPr bwMode="auto">
          <a:xfrm>
            <a:off x="1390964" y="2740064"/>
            <a:ext cx="6689423" cy="388144"/>
            <a:chOff x="521" y="3187"/>
            <a:chExt cx="4967" cy="326"/>
          </a:xfrm>
        </p:grpSpPr>
        <p:sp>
          <p:nvSpPr>
            <p:cNvPr id="12317" name="Text Box 37"/>
            <p:cNvSpPr txBox="1">
              <a:spLocks noChangeArrowheads="1"/>
            </p:cNvSpPr>
            <p:nvPr/>
          </p:nvSpPr>
          <p:spPr bwMode="auto">
            <a:xfrm>
              <a:off x="521" y="3187"/>
              <a:ext cx="86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结合律：</a:t>
              </a:r>
            </a:p>
          </p:txBody>
        </p:sp>
        <p:sp>
          <p:nvSpPr>
            <p:cNvPr id="12318" name="Text Box 38"/>
            <p:cNvSpPr txBox="1">
              <a:spLocks noChangeArrowheads="1"/>
            </p:cNvSpPr>
            <p:nvPr/>
          </p:nvSpPr>
          <p:spPr bwMode="auto">
            <a:xfrm>
              <a:off x="1292" y="3203"/>
              <a:ext cx="206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1800" i="1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+ </a:t>
              </a:r>
              <a:r>
                <a:rPr kumimoji="1" lang="en-US" altLang="zh-CN" sz="1800" i="1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B</a:t>
              </a:r>
              <a:r>
                <a:rPr kumimoji="1" lang="en-US" altLang="zh-CN" sz="180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+ </a:t>
              </a:r>
              <a:r>
                <a:rPr kumimoji="1" lang="en-US" altLang="zh-CN" sz="1800" i="1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C</a:t>
              </a:r>
              <a:r>
                <a:rPr kumimoji="1" lang="en-US" altLang="zh-CN" sz="180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= (</a:t>
              </a:r>
              <a:r>
                <a:rPr kumimoji="1" lang="en-US" altLang="zh-CN" sz="1800" i="1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+ </a:t>
              </a:r>
              <a:r>
                <a:rPr kumimoji="1" lang="en-US" altLang="zh-CN" sz="1800" i="1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B</a:t>
              </a:r>
              <a:r>
                <a:rPr kumimoji="1" lang="en-US" altLang="zh-CN" sz="180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) + </a:t>
              </a:r>
              <a:r>
                <a:rPr kumimoji="1" lang="en-US" altLang="zh-CN" sz="1800" i="1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C</a:t>
              </a:r>
              <a:r>
                <a:rPr kumimoji="1" lang="en-US" altLang="zh-CN" sz="180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</a:t>
              </a:r>
            </a:p>
          </p:txBody>
        </p:sp>
        <p:sp>
          <p:nvSpPr>
            <p:cNvPr id="12319" name="Text Box 39"/>
            <p:cNvSpPr txBox="1">
              <a:spLocks noChangeArrowheads="1"/>
            </p:cNvSpPr>
            <p:nvPr/>
          </p:nvSpPr>
          <p:spPr bwMode="auto">
            <a:xfrm>
              <a:off x="3424" y="3203"/>
              <a:ext cx="206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·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B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·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C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= (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·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B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) ·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C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</a:t>
              </a:r>
            </a:p>
          </p:txBody>
        </p:sp>
      </p:grpSp>
      <p:grpSp>
        <p:nvGrpSpPr>
          <p:cNvPr id="370728" name="Group 40"/>
          <p:cNvGrpSpPr>
            <a:grpSpLocks/>
          </p:cNvGrpSpPr>
          <p:nvPr/>
        </p:nvGrpSpPr>
        <p:grpSpPr bwMode="auto">
          <a:xfrm>
            <a:off x="901965" y="3140361"/>
            <a:ext cx="7526141" cy="388144"/>
            <a:chOff x="476" y="1055"/>
            <a:chExt cx="5504" cy="326"/>
          </a:xfrm>
        </p:grpSpPr>
        <p:sp>
          <p:nvSpPr>
            <p:cNvPr id="12314" name="Text Box 41"/>
            <p:cNvSpPr txBox="1">
              <a:spLocks noChangeArrowheads="1"/>
            </p:cNvSpPr>
            <p:nvPr/>
          </p:nvSpPr>
          <p:spPr bwMode="auto">
            <a:xfrm>
              <a:off x="476" y="1071"/>
              <a:ext cx="11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r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zh-CN" altLang="en-US" sz="1800" b="0" dirty="0">
                  <a:solidFill>
                    <a:srgbClr val="CC3300"/>
                  </a:solidFill>
                  <a:latin typeface="Times New Roman" charset="0"/>
                  <a:ea typeface="宋体-方正超大字符集" charset="0"/>
                </a:rPr>
                <a:t>　　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分配律：</a:t>
              </a:r>
            </a:p>
          </p:txBody>
        </p:sp>
        <p:sp>
          <p:nvSpPr>
            <p:cNvPr id="12315" name="Text Box 42"/>
            <p:cNvSpPr txBox="1">
              <a:spLocks noChangeArrowheads="1"/>
            </p:cNvSpPr>
            <p:nvPr/>
          </p:nvSpPr>
          <p:spPr bwMode="auto">
            <a:xfrm>
              <a:off x="3676" y="1055"/>
              <a:ext cx="230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+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BC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= (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+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B 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)(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+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C 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)</a:t>
              </a:r>
            </a:p>
          </p:txBody>
        </p:sp>
        <p:sp>
          <p:nvSpPr>
            <p:cNvPr id="12316" name="Text Box 43"/>
            <p:cNvSpPr txBox="1">
              <a:spLocks noChangeArrowheads="1"/>
            </p:cNvSpPr>
            <p:nvPr/>
          </p:nvSpPr>
          <p:spPr bwMode="auto">
            <a:xfrm>
              <a:off x="1567" y="1058"/>
              <a:ext cx="206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(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B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+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C 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) =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AB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+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AC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53406" y="1169479"/>
            <a:ext cx="6318133" cy="369094"/>
            <a:chOff x="1253406" y="1169479"/>
            <a:chExt cx="6318133" cy="369094"/>
          </a:xfrm>
        </p:grpSpPr>
        <p:grpSp>
          <p:nvGrpSpPr>
            <p:cNvPr id="16404" name="Group 45"/>
            <p:cNvGrpSpPr>
              <a:grpSpLocks/>
            </p:cNvGrpSpPr>
            <p:nvPr/>
          </p:nvGrpSpPr>
          <p:grpSpPr bwMode="auto">
            <a:xfrm>
              <a:off x="2194435" y="1169479"/>
              <a:ext cx="5377104" cy="369094"/>
              <a:chOff x="1247" y="1298"/>
              <a:chExt cx="3817" cy="310"/>
            </a:xfrm>
          </p:grpSpPr>
          <p:sp>
            <p:nvSpPr>
              <p:cNvPr id="12310" name="Text Box 46"/>
              <p:cNvSpPr txBox="1">
                <a:spLocks noChangeArrowheads="1"/>
              </p:cNvSpPr>
              <p:nvPr/>
            </p:nvSpPr>
            <p:spPr bwMode="auto">
              <a:xfrm>
                <a:off x="3197" y="1298"/>
                <a:ext cx="960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  <a:r>
                  <a:rPr kumimoji="1" lang="en-US" altLang="zh-CN" sz="1800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 · 1 = </a:t>
                </a: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</a:p>
            </p:txBody>
          </p:sp>
          <p:sp>
            <p:nvSpPr>
              <p:cNvPr id="12311" name="Text Box 47"/>
              <p:cNvSpPr txBox="1">
                <a:spLocks noChangeArrowheads="1"/>
              </p:cNvSpPr>
              <p:nvPr/>
            </p:nvSpPr>
            <p:spPr bwMode="auto">
              <a:xfrm>
                <a:off x="4104" y="1298"/>
                <a:ext cx="960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  <a:r>
                  <a:rPr kumimoji="1" lang="en-US" altLang="zh-CN" sz="1800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 · 0 = 0</a:t>
                </a:r>
              </a:p>
            </p:txBody>
          </p:sp>
          <p:sp>
            <p:nvSpPr>
              <p:cNvPr id="12312" name="Text Box 48"/>
              <p:cNvSpPr txBox="1">
                <a:spLocks noChangeArrowheads="1"/>
              </p:cNvSpPr>
              <p:nvPr/>
            </p:nvSpPr>
            <p:spPr bwMode="auto">
              <a:xfrm>
                <a:off x="1247" y="1298"/>
                <a:ext cx="960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  <a:r>
                  <a:rPr kumimoji="1" lang="en-US" altLang="zh-CN" sz="1800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 + 0 = </a:t>
                </a: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</a:p>
            </p:txBody>
          </p:sp>
          <p:sp>
            <p:nvSpPr>
              <p:cNvPr id="12313" name="Text Box 49"/>
              <p:cNvSpPr txBox="1">
                <a:spLocks noChangeArrowheads="1"/>
              </p:cNvSpPr>
              <p:nvPr/>
            </p:nvSpPr>
            <p:spPr bwMode="auto">
              <a:xfrm>
                <a:off x="2290" y="1298"/>
                <a:ext cx="960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  <a:r>
                  <a:rPr kumimoji="1" lang="en-US" altLang="zh-CN" sz="1800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 + 1  = 1</a:t>
                </a:r>
              </a:p>
            </p:txBody>
          </p:sp>
        </p:grpSp>
        <p:sp>
          <p:nvSpPr>
            <p:cNvPr id="12309" name="Text Box 50"/>
            <p:cNvSpPr txBox="1">
              <a:spLocks noChangeArrowheads="1"/>
            </p:cNvSpPr>
            <p:nvPr/>
          </p:nvSpPr>
          <p:spPr bwMode="auto">
            <a:xfrm>
              <a:off x="1253406" y="1169479"/>
              <a:ext cx="1597494" cy="369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1800" dirty="0">
                  <a:solidFill>
                    <a:srgbClr val="0033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01</a:t>
              </a:r>
              <a:r>
                <a:rPr kumimoji="1" lang="zh-CN" altLang="en-US" sz="1800" dirty="0">
                  <a:solidFill>
                    <a:srgbClr val="0033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律：</a:t>
              </a:r>
              <a:endParaRPr kumimoji="1" lang="zh-CN" altLang="en-US" sz="1800" dirty="0">
                <a:solidFill>
                  <a:srgbClr val="000066"/>
                </a:solidFill>
                <a:latin typeface="楷体_GB2312" charset="0"/>
                <a:ea typeface="楷体_GB2312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46058" y="1515119"/>
            <a:ext cx="3734415" cy="376944"/>
            <a:chOff x="1246058" y="1515119"/>
            <a:chExt cx="3734415" cy="376944"/>
          </a:xfrm>
        </p:grpSpPr>
        <p:sp>
          <p:nvSpPr>
            <p:cNvPr id="12303" name="Text Box 52"/>
            <p:cNvSpPr txBox="1">
              <a:spLocks noChangeArrowheads="1"/>
            </p:cNvSpPr>
            <p:nvPr/>
          </p:nvSpPr>
          <p:spPr bwMode="auto">
            <a:xfrm>
              <a:off x="3669193" y="1515119"/>
              <a:ext cx="1311280" cy="369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·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 = 0</a:t>
              </a:r>
            </a:p>
          </p:txBody>
        </p:sp>
        <p:sp>
          <p:nvSpPr>
            <p:cNvPr id="12304" name="Line 53"/>
            <p:cNvSpPr>
              <a:spLocks noChangeShapeType="1"/>
            </p:cNvSpPr>
            <p:nvPr/>
          </p:nvSpPr>
          <p:spPr bwMode="auto">
            <a:xfrm>
              <a:off x="4134971" y="1602295"/>
              <a:ext cx="14615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12305" name="Text Box 54"/>
            <p:cNvSpPr txBox="1">
              <a:spLocks noChangeArrowheads="1"/>
            </p:cNvSpPr>
            <p:nvPr/>
          </p:nvSpPr>
          <p:spPr bwMode="auto">
            <a:xfrm>
              <a:off x="2202199" y="1522486"/>
              <a:ext cx="1311280" cy="369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+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charset="0"/>
                  <a:ea typeface="宋体-方正超大字符集" charset="0"/>
                </a:rPr>
                <a:t> = 1</a:t>
              </a:r>
            </a:p>
          </p:txBody>
        </p:sp>
        <p:sp>
          <p:nvSpPr>
            <p:cNvPr id="12306" name="Line 55"/>
            <p:cNvSpPr>
              <a:spLocks noChangeShapeType="1"/>
            </p:cNvSpPr>
            <p:nvPr/>
          </p:nvSpPr>
          <p:spPr bwMode="auto">
            <a:xfrm>
              <a:off x="2726711" y="1605978"/>
              <a:ext cx="12020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12307" name="Rectangle 56"/>
            <p:cNvSpPr>
              <a:spLocks noChangeArrowheads="1"/>
            </p:cNvSpPr>
            <p:nvPr/>
          </p:nvSpPr>
          <p:spPr bwMode="auto">
            <a:xfrm>
              <a:off x="1246058" y="1522486"/>
              <a:ext cx="1114588" cy="369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互补律：</a:t>
              </a:r>
            </a:p>
          </p:txBody>
        </p:sp>
      </p:grpSp>
      <p:sp>
        <p:nvSpPr>
          <p:cNvPr id="12296" name="Text Box 57"/>
          <p:cNvSpPr txBox="1">
            <a:spLocks noChangeArrowheads="1"/>
          </p:cNvSpPr>
          <p:nvPr/>
        </p:nvSpPr>
        <p:spPr bwMode="auto">
          <a:xfrm>
            <a:off x="0" y="219677"/>
            <a:ext cx="67186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000" dirty="0">
                <a:solidFill>
                  <a:srgbClr val="CC0000"/>
                </a:solidFill>
                <a:latin typeface="宋体-方正超大字符集" pitchFamily="65" charset="-122"/>
                <a:ea typeface="宋体-方正超大字符集" pitchFamily="65" charset="-122"/>
              </a:rPr>
              <a:t>　</a:t>
            </a:r>
            <a:r>
              <a:rPr kumimoji="1" lang="zh-CN" altLang="en-US" dirty="0">
                <a:solidFill>
                  <a:srgbClr val="CC0000"/>
                </a:solidFill>
                <a:latin typeface="宋体-方正超大字符集" pitchFamily="65" charset="-122"/>
                <a:ea typeface="宋体-方正超大字符集" pitchFamily="65" charset="-122"/>
              </a:rPr>
              <a:t>　</a:t>
            </a:r>
            <a:r>
              <a:rPr kumimoji="1" lang="en-US" altLang="zh-CN" dirty="0">
                <a:solidFill>
                  <a:srgbClr val="CC0000"/>
                </a:solidFill>
                <a:latin typeface="宋体-方正超大字符集" pitchFamily="65" charset="-122"/>
                <a:ea typeface="宋体-方正超大字符集" pitchFamily="65" charset="-122"/>
              </a:rPr>
              <a:t>2.</a:t>
            </a:r>
            <a:r>
              <a:rPr kumimoji="1" lang="en-US" altLang="zh-CN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1.1</a:t>
            </a:r>
            <a:r>
              <a:rPr kumimoji="1" lang="zh-CN" altLang="en-US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　逻辑代数的基本定律和恒等式</a:t>
            </a:r>
          </a:p>
        </p:txBody>
      </p:sp>
      <p:cxnSp>
        <p:nvCxnSpPr>
          <p:cNvPr id="12299" name="直接连接符 2"/>
          <p:cNvCxnSpPr>
            <a:cxnSpLocks noChangeShapeType="1"/>
          </p:cNvCxnSpPr>
          <p:nvPr/>
        </p:nvCxnSpPr>
        <p:spPr bwMode="auto">
          <a:xfrm>
            <a:off x="5256843" y="3485433"/>
            <a:ext cx="2551127" cy="20813"/>
          </a:xfrm>
          <a:prstGeom prst="line">
            <a:avLst/>
          </a:prstGeom>
          <a:noFill/>
          <a:ln w="9525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3683845" y="450720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6" name="Rectangle 27"/>
          <p:cNvSpPr>
            <a:spLocks noChangeArrowheads="1"/>
          </p:cNvSpPr>
          <p:nvPr/>
        </p:nvSpPr>
        <p:spPr bwMode="auto">
          <a:xfrm>
            <a:off x="708596" y="3518731"/>
            <a:ext cx="45148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1800" dirty="0">
                <a:solidFill>
                  <a:srgbClr val="CC0000"/>
                </a:solidFill>
                <a:latin typeface="楷体_GB2312" pitchFamily="49" charset="-122"/>
              </a:rPr>
              <a:t>基本公式的证明</a:t>
            </a:r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1546520" y="4439239"/>
            <a:ext cx="328647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列出等式、右边的函数值的真值表</a:t>
            </a: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2716559" y="3627093"/>
            <a:ext cx="18133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8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真值表证明法</a:t>
            </a:r>
            <a:r>
              <a:rPr lang="en-US" altLang="zh-CN" sz="18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grpSp>
        <p:nvGrpSpPr>
          <p:cNvPr id="45" name="Group 108"/>
          <p:cNvGrpSpPr>
            <a:grpSpLocks/>
          </p:cNvGrpSpPr>
          <p:nvPr/>
        </p:nvGrpSpPr>
        <p:grpSpPr bwMode="auto">
          <a:xfrm>
            <a:off x="1696189" y="4714493"/>
            <a:ext cx="4077890" cy="1962150"/>
            <a:chOff x="1133" y="2115"/>
            <a:chExt cx="3425" cy="1648"/>
          </a:xfrm>
        </p:grpSpPr>
        <p:sp>
          <p:nvSpPr>
            <p:cNvPr id="46" name="Rectangle 37"/>
            <p:cNvSpPr>
              <a:spLocks noChangeArrowheads="1"/>
            </p:cNvSpPr>
            <p:nvPr/>
          </p:nvSpPr>
          <p:spPr bwMode="auto">
            <a:xfrm>
              <a:off x="3826" y="3454"/>
              <a:ext cx="709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1</a:t>
              </a:r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2503" y="3454"/>
              <a:ext cx="816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1870" y="3454"/>
              <a:ext cx="633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0    </a:t>
              </a:r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1133" y="3454"/>
              <a:ext cx="73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1     1</a:t>
              </a:r>
            </a:p>
          </p:txBody>
        </p:sp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3826" y="3167"/>
              <a:ext cx="709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1</a:t>
              </a: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2503" y="3167"/>
              <a:ext cx="816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1870" y="3167"/>
              <a:ext cx="633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0     </a:t>
              </a:r>
            </a:p>
          </p:txBody>
        </p:sp>
        <p:sp>
          <p:nvSpPr>
            <p:cNvPr id="53" name="Rectangle 47"/>
            <p:cNvSpPr>
              <a:spLocks noChangeArrowheads="1"/>
            </p:cNvSpPr>
            <p:nvPr/>
          </p:nvSpPr>
          <p:spPr bwMode="auto">
            <a:xfrm>
              <a:off x="1133" y="3167"/>
              <a:ext cx="73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1     0</a:t>
              </a:r>
            </a:p>
          </p:txBody>
        </p:sp>
        <p:sp>
          <p:nvSpPr>
            <p:cNvPr id="54" name="Rectangle 49"/>
            <p:cNvSpPr>
              <a:spLocks noChangeArrowheads="1"/>
            </p:cNvSpPr>
            <p:nvPr/>
          </p:nvSpPr>
          <p:spPr bwMode="auto">
            <a:xfrm>
              <a:off x="3826" y="2877"/>
              <a:ext cx="709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1</a:t>
              </a:r>
            </a:p>
          </p:txBody>
        </p:sp>
        <p:sp>
          <p:nvSpPr>
            <p:cNvPr id="55" name="Rectangle 51"/>
            <p:cNvSpPr>
              <a:spLocks noChangeArrowheads="1"/>
            </p:cNvSpPr>
            <p:nvPr/>
          </p:nvSpPr>
          <p:spPr bwMode="auto">
            <a:xfrm>
              <a:off x="2503" y="2877"/>
              <a:ext cx="81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</a:rPr>
                <a:t>1</a:t>
              </a:r>
            </a:p>
          </p:txBody>
        </p:sp>
        <p:sp>
          <p:nvSpPr>
            <p:cNvPr id="56" name="Rectangle 52"/>
            <p:cNvSpPr>
              <a:spLocks noChangeArrowheads="1"/>
            </p:cNvSpPr>
            <p:nvPr/>
          </p:nvSpPr>
          <p:spPr bwMode="auto">
            <a:xfrm>
              <a:off x="1870" y="2877"/>
              <a:ext cx="63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1     </a:t>
              </a:r>
            </a:p>
          </p:txBody>
        </p:sp>
        <p:sp>
          <p:nvSpPr>
            <p:cNvPr id="57" name="Rectangle 53"/>
            <p:cNvSpPr>
              <a:spLocks noChangeArrowheads="1"/>
            </p:cNvSpPr>
            <p:nvPr/>
          </p:nvSpPr>
          <p:spPr bwMode="auto">
            <a:xfrm>
              <a:off x="1133" y="2877"/>
              <a:ext cx="73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0     1</a:t>
              </a: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826" y="2544"/>
              <a:ext cx="709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0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3203" y="2544"/>
              <a:ext cx="720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0+0=0</a:t>
              </a: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503" y="2544"/>
              <a:ext cx="816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70" y="2544"/>
              <a:ext cx="633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1     </a:t>
              </a: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133" y="2544"/>
              <a:ext cx="737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0     0</a:t>
              </a: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42" y="2160"/>
              <a:ext cx="681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fontAlgn="base"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</a:rPr>
                <a:t>A+AB</a:t>
              </a: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3826" y="2147"/>
              <a:ext cx="709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endParaRPr lang="en-GB" altLang="zh-CN" sz="1650">
                <a:solidFill>
                  <a:srgbClr val="000099"/>
                </a:solidFill>
                <a:latin typeface="Times New Roman" charset="0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2503" y="2147"/>
              <a:ext cx="816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 dirty="0">
                  <a:solidFill>
                    <a:srgbClr val="003399"/>
                  </a:solidFill>
                  <a:latin typeface="Times New Roman" charset="0"/>
                  <a:ea typeface="宋体" charset="0"/>
                </a:rPr>
                <a:t>A</a:t>
              </a:r>
              <a:r>
                <a:rPr lang="en-US" altLang="zh-CN" sz="1950" dirty="0">
                  <a:solidFill>
                    <a:srgbClr val="000000"/>
                  </a:solidFill>
                </a:rPr>
                <a:t>· </a:t>
              </a:r>
              <a:r>
                <a:rPr lang="en-US" altLang="zh-CN" sz="1650" dirty="0">
                  <a:solidFill>
                    <a:srgbClr val="003399"/>
                  </a:solidFill>
                  <a:latin typeface="Times New Roman" charset="0"/>
                  <a:ea typeface="宋体" charset="0"/>
                </a:rPr>
                <a:t>B</a:t>
              </a: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1870" y="2147"/>
              <a:ext cx="633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</a:rPr>
                <a:t>A</a:t>
              </a: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1133" y="2147"/>
              <a:ext cx="737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 A     B</a:t>
              </a:r>
              <a:endParaRPr lang="en-US" altLang="zh-CN" sz="1650" i="1">
                <a:solidFill>
                  <a:srgbClr val="000099"/>
                </a:solidFill>
                <a:latin typeface="Times New Roman" charset="0"/>
                <a:ea typeface="宋体" charset="0"/>
                <a:cs typeface="Times New Roman" charset="0"/>
              </a:endParaRPr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>
              <a:off x="1133" y="2147"/>
              <a:ext cx="3379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>
              <a:off x="1133" y="3741"/>
              <a:ext cx="3379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70" name="Line 68"/>
            <p:cNvSpPr>
              <a:spLocks noChangeShapeType="1"/>
            </p:cNvSpPr>
            <p:nvPr/>
          </p:nvSpPr>
          <p:spPr bwMode="auto">
            <a:xfrm>
              <a:off x="1133" y="2147"/>
              <a:ext cx="0" cy="159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71" name="Line 69"/>
            <p:cNvSpPr>
              <a:spLocks noChangeShapeType="1"/>
            </p:cNvSpPr>
            <p:nvPr/>
          </p:nvSpPr>
          <p:spPr bwMode="auto">
            <a:xfrm>
              <a:off x="4512" y="2147"/>
              <a:ext cx="0" cy="159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72" name="Line 70"/>
            <p:cNvSpPr>
              <a:spLocks noChangeShapeType="1"/>
            </p:cNvSpPr>
            <p:nvPr/>
          </p:nvSpPr>
          <p:spPr bwMode="auto">
            <a:xfrm>
              <a:off x="1133" y="2544"/>
              <a:ext cx="333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73" name="Line 71"/>
            <p:cNvSpPr>
              <a:spLocks noChangeShapeType="1"/>
            </p:cNvSpPr>
            <p:nvPr/>
          </p:nvSpPr>
          <p:spPr bwMode="auto">
            <a:xfrm>
              <a:off x="1870" y="2147"/>
              <a:ext cx="0" cy="159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74" name="Line 72"/>
            <p:cNvSpPr>
              <a:spLocks noChangeShapeType="1"/>
            </p:cNvSpPr>
            <p:nvPr/>
          </p:nvSpPr>
          <p:spPr bwMode="auto">
            <a:xfrm>
              <a:off x="2503" y="2147"/>
              <a:ext cx="0" cy="159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>
              <a:off x="3197" y="2147"/>
              <a:ext cx="0" cy="159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76" name="Line 74"/>
            <p:cNvSpPr>
              <a:spLocks noChangeShapeType="1"/>
            </p:cNvSpPr>
            <p:nvPr/>
          </p:nvSpPr>
          <p:spPr bwMode="auto">
            <a:xfrm>
              <a:off x="3877" y="2147"/>
              <a:ext cx="0" cy="159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77" name="Line 76"/>
            <p:cNvSpPr>
              <a:spLocks noChangeShapeType="1"/>
            </p:cNvSpPr>
            <p:nvPr/>
          </p:nvSpPr>
          <p:spPr bwMode="auto">
            <a:xfrm>
              <a:off x="1133" y="2877"/>
              <a:ext cx="337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78" name="Line 77"/>
            <p:cNvSpPr>
              <a:spLocks noChangeShapeType="1"/>
            </p:cNvSpPr>
            <p:nvPr/>
          </p:nvSpPr>
          <p:spPr bwMode="auto">
            <a:xfrm>
              <a:off x="1133" y="3167"/>
              <a:ext cx="337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79" name="Line 78"/>
            <p:cNvSpPr>
              <a:spLocks noChangeShapeType="1"/>
            </p:cNvSpPr>
            <p:nvPr/>
          </p:nvSpPr>
          <p:spPr bwMode="auto">
            <a:xfrm>
              <a:off x="1133" y="3454"/>
              <a:ext cx="337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80" name="Line 79"/>
            <p:cNvSpPr>
              <a:spLocks noChangeShapeType="1"/>
            </p:cNvSpPr>
            <p:nvPr/>
          </p:nvSpPr>
          <p:spPr bwMode="auto">
            <a:xfrm>
              <a:off x="2698" y="2232"/>
              <a:ext cx="176" cy="0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81" name="Line 81"/>
            <p:cNvSpPr>
              <a:spLocks noChangeShapeType="1"/>
            </p:cNvSpPr>
            <p:nvPr/>
          </p:nvSpPr>
          <p:spPr bwMode="auto">
            <a:xfrm>
              <a:off x="3547" y="2232"/>
              <a:ext cx="113" cy="0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82" name="Line 90"/>
            <p:cNvSpPr>
              <a:spLocks noChangeShapeType="1"/>
            </p:cNvSpPr>
            <p:nvPr/>
          </p:nvSpPr>
          <p:spPr bwMode="auto">
            <a:xfrm>
              <a:off x="2154" y="2251"/>
              <a:ext cx="113" cy="0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83" name="Rectangle 100"/>
            <p:cNvSpPr>
              <a:spLocks noChangeArrowheads="1"/>
            </p:cNvSpPr>
            <p:nvPr/>
          </p:nvSpPr>
          <p:spPr bwMode="auto">
            <a:xfrm>
              <a:off x="3197" y="2840"/>
              <a:ext cx="720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0+1=1</a:t>
              </a:r>
            </a:p>
          </p:txBody>
        </p:sp>
        <p:sp>
          <p:nvSpPr>
            <p:cNvPr id="84" name="Rectangle 102"/>
            <p:cNvSpPr>
              <a:spLocks noChangeArrowheads="1"/>
            </p:cNvSpPr>
            <p:nvPr/>
          </p:nvSpPr>
          <p:spPr bwMode="auto">
            <a:xfrm>
              <a:off x="3198" y="3113"/>
              <a:ext cx="720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1+0=1</a:t>
              </a:r>
            </a:p>
          </p:txBody>
        </p:sp>
        <p:sp>
          <p:nvSpPr>
            <p:cNvPr id="85" name="Rectangle 103"/>
            <p:cNvSpPr>
              <a:spLocks noChangeArrowheads="1"/>
            </p:cNvSpPr>
            <p:nvPr/>
          </p:nvSpPr>
          <p:spPr bwMode="auto">
            <a:xfrm>
              <a:off x="3198" y="3430"/>
              <a:ext cx="720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tabLst>
                  <a:tab pos="1169988" algn="l"/>
                  <a:tab pos="4392613" algn="r"/>
                </a:tabLst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tabLst>
                  <a:tab pos="1169988" algn="l"/>
                  <a:tab pos="4392613" algn="r"/>
                </a:tabLst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  <a:cs typeface="Times New Roman" charset="0"/>
                </a:rPr>
                <a:t>1+0=1</a:t>
              </a:r>
            </a:p>
          </p:txBody>
        </p:sp>
        <p:sp>
          <p:nvSpPr>
            <p:cNvPr id="86" name="Rectangle 104"/>
            <p:cNvSpPr>
              <a:spLocks noChangeArrowheads="1"/>
            </p:cNvSpPr>
            <p:nvPr/>
          </p:nvSpPr>
          <p:spPr bwMode="auto">
            <a:xfrm>
              <a:off x="3877" y="2115"/>
              <a:ext cx="681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fontAlgn="base"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r>
                <a:rPr lang="en-US" altLang="zh-CN" sz="1650">
                  <a:solidFill>
                    <a:srgbClr val="000099"/>
                  </a:solidFill>
                  <a:latin typeface="Times New Roman" charset="0"/>
                  <a:ea typeface="宋体" charset="0"/>
                </a:rPr>
                <a:t>A+B</a:t>
              </a:r>
            </a:p>
          </p:txBody>
        </p:sp>
      </p:grpSp>
      <p:sp>
        <p:nvSpPr>
          <p:cNvPr id="87" name="Rectangle 106"/>
          <p:cNvSpPr>
            <a:spLocks noChangeArrowheads="1"/>
          </p:cNvSpPr>
          <p:nvPr/>
        </p:nvSpPr>
        <p:spPr bwMode="auto">
          <a:xfrm>
            <a:off x="3683845" y="451196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>
              <a:solidFill>
                <a:srgbClr val="000000"/>
              </a:solidFill>
            </a:endParaRPr>
          </a:p>
        </p:txBody>
      </p:sp>
      <p:grpSp>
        <p:nvGrpSpPr>
          <p:cNvPr id="88" name="Group 107"/>
          <p:cNvGrpSpPr>
            <a:grpSpLocks/>
          </p:cNvGrpSpPr>
          <p:nvPr/>
        </p:nvGrpSpPr>
        <p:grpSpPr bwMode="auto">
          <a:xfrm>
            <a:off x="1494021" y="4036368"/>
            <a:ext cx="3361099" cy="346218"/>
            <a:chOff x="915" y="1283"/>
            <a:chExt cx="2798" cy="354"/>
          </a:xfrm>
        </p:grpSpPr>
        <p:sp>
          <p:nvSpPr>
            <p:cNvPr id="89" name="Rectangle 29"/>
            <p:cNvSpPr>
              <a:spLocks noChangeArrowheads="1"/>
            </p:cNvSpPr>
            <p:nvPr/>
          </p:nvSpPr>
          <p:spPr bwMode="auto">
            <a:xfrm>
              <a:off x="915" y="1327"/>
              <a:ext cx="103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dirty="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例： 证明</a:t>
              </a:r>
            </a:p>
          </p:txBody>
        </p:sp>
        <p:graphicFrame>
          <p:nvGraphicFramePr>
            <p:cNvPr id="90" name="Object 10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8499394"/>
                </p:ext>
              </p:extLst>
            </p:nvPr>
          </p:nvGraphicFramePr>
          <p:xfrm>
            <a:off x="1831" y="1283"/>
            <a:ext cx="1882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6" name="公式" r:id="rId4" imgW="1054100" imgH="190500" progId="Equation.3">
                    <p:embed/>
                  </p:oleObj>
                </mc:Choice>
                <mc:Fallback>
                  <p:oleObj name="公式" r:id="rId4" imgW="1054100" imgH="190500" progId="Equation.3">
                    <p:embed/>
                    <p:pic>
                      <p:nvPicPr>
                        <p:cNvPr id="17421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1" y="1283"/>
                          <a:ext cx="1882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1" name="文本框 57"/>
          <p:cNvSpPr txBox="1">
            <a:spLocks noChangeArrowheads="1"/>
          </p:cNvSpPr>
          <p:nvPr/>
        </p:nvSpPr>
        <p:spPr bwMode="auto">
          <a:xfrm>
            <a:off x="4478663" y="3651335"/>
            <a:ext cx="250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B050"/>
                </a:solidFill>
              </a:rPr>
              <a:t>或（公式推导证明法）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336546" y="1880869"/>
            <a:ext cx="4773165" cy="407194"/>
            <a:chOff x="1336546" y="1880869"/>
            <a:chExt cx="4773165" cy="407194"/>
          </a:xfrm>
        </p:grpSpPr>
        <p:grpSp>
          <p:nvGrpSpPr>
            <p:cNvPr id="31" name="Group 8"/>
            <p:cNvGrpSpPr>
              <a:grpSpLocks/>
            </p:cNvGrpSpPr>
            <p:nvPr/>
          </p:nvGrpSpPr>
          <p:grpSpPr bwMode="auto">
            <a:xfrm>
              <a:off x="1336546" y="1880869"/>
              <a:ext cx="4773165" cy="407194"/>
              <a:chOff x="521" y="1040"/>
              <a:chExt cx="4087" cy="342"/>
            </a:xfrm>
          </p:grpSpPr>
          <p:sp>
            <p:nvSpPr>
              <p:cNvPr id="12300" name="Text Box 9"/>
              <p:cNvSpPr txBox="1">
                <a:spLocks noChangeArrowheads="1"/>
              </p:cNvSpPr>
              <p:nvPr/>
            </p:nvSpPr>
            <p:spPr bwMode="auto">
              <a:xfrm>
                <a:off x="521" y="1072"/>
                <a:ext cx="864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800" dirty="0">
                    <a:solidFill>
                      <a:srgbClr val="003366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重叠律</a:t>
                </a:r>
                <a:r>
                  <a:rPr kumimoji="1" lang="en-US" altLang="zh-CN" sz="1800" dirty="0">
                    <a:solidFill>
                      <a:srgbClr val="003366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:</a:t>
                </a:r>
                <a:endParaRPr kumimoji="1" lang="zh-CN" altLang="en-US" sz="1800" dirty="0">
                  <a:solidFill>
                    <a:srgbClr val="003366"/>
                  </a:solidFill>
                  <a:latin typeface="Times New Roman" panose="02020603050405020304" pitchFamily="18" charset="0"/>
                  <a:ea typeface="宋体-方正超大字符集" pitchFamily="65" charset="-122"/>
                </a:endParaRPr>
              </a:p>
            </p:txBody>
          </p:sp>
          <p:sp>
            <p:nvSpPr>
              <p:cNvPr id="12301" name="Text Box 10"/>
              <p:cNvSpPr txBox="1">
                <a:spLocks noChangeArrowheads="1"/>
              </p:cNvSpPr>
              <p:nvPr/>
            </p:nvSpPr>
            <p:spPr bwMode="auto">
              <a:xfrm>
                <a:off x="1331" y="1043"/>
                <a:ext cx="889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  <a:r>
                  <a:rPr kumimoji="1" lang="en-US" altLang="zh-CN" sz="1800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 + </a:t>
                </a: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  <a:r>
                  <a:rPr kumimoji="1" lang="en-US" altLang="zh-CN" sz="1800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 = </a:t>
                </a: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</a:p>
            </p:txBody>
          </p:sp>
          <p:sp>
            <p:nvSpPr>
              <p:cNvPr id="12302" name="Text Box 11"/>
              <p:cNvSpPr txBox="1">
                <a:spLocks noChangeArrowheads="1"/>
              </p:cNvSpPr>
              <p:nvPr/>
            </p:nvSpPr>
            <p:spPr bwMode="auto">
              <a:xfrm>
                <a:off x="2594" y="1050"/>
                <a:ext cx="871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  <a:r>
                  <a:rPr kumimoji="1" lang="en-US" altLang="zh-CN" sz="1800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  · </a:t>
                </a: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  <a:r>
                  <a:rPr kumimoji="1" lang="en-US" altLang="zh-CN" sz="1800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 = </a:t>
                </a: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</a:p>
            </p:txBody>
          </p:sp>
          <p:sp>
            <p:nvSpPr>
              <p:cNvPr id="93" name="Text Box 11"/>
              <p:cNvSpPr txBox="1">
                <a:spLocks noChangeArrowheads="1"/>
              </p:cNvSpPr>
              <p:nvPr/>
            </p:nvSpPr>
            <p:spPr bwMode="auto">
              <a:xfrm>
                <a:off x="3737" y="1040"/>
                <a:ext cx="871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  <a:r>
                  <a:rPr kumimoji="1" lang="en-US" altLang="zh-CN" sz="1800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 = </a:t>
                </a:r>
                <a:r>
                  <a:rPr kumimoji="1" lang="en-US" altLang="zh-CN" sz="1800" i="1" dirty="0">
                    <a:solidFill>
                      <a:srgbClr val="000066"/>
                    </a:solidFill>
                    <a:latin typeface="Times New Roman" charset="0"/>
                    <a:ea typeface="宋体-方正超大字符集" charset="0"/>
                  </a:rPr>
                  <a:t>A</a:t>
                </a:r>
              </a:p>
            </p:txBody>
          </p:sp>
        </p:grpSp>
        <p:sp>
          <p:nvSpPr>
            <p:cNvPr id="94" name="Line 53"/>
            <p:cNvSpPr>
              <a:spLocks noChangeShapeType="1"/>
            </p:cNvSpPr>
            <p:nvPr/>
          </p:nvSpPr>
          <p:spPr bwMode="auto">
            <a:xfrm>
              <a:off x="5098471" y="1923036"/>
              <a:ext cx="14615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95" name="Line 53"/>
            <p:cNvSpPr>
              <a:spLocks noChangeShapeType="1"/>
            </p:cNvSpPr>
            <p:nvPr/>
          </p:nvSpPr>
          <p:spPr bwMode="auto">
            <a:xfrm>
              <a:off x="5097832" y="1968310"/>
              <a:ext cx="14615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709914"/>
      </p:ext>
    </p:extLst>
  </p:cSld>
  <p:clrMapOvr>
    <a:masterClrMapping/>
  </p:clrMapOvr>
  <p:transition>
    <p:wipe dir="r"/>
    <p:sndAc>
      <p:stSnd>
        <p:snd r:embed="rId3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70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7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7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utoUpdateAnimBg="0"/>
      <p:bldP spid="37" grpId="0" autoUpdateAnimBg="0"/>
      <p:bldP spid="38" grpId="0" autoUpdateAnimBg="0"/>
      <p:bldP spid="9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B2B35B-72C1-4FE7-BFEE-098F8148A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9" b="78079"/>
          <a:stretch/>
        </p:blipFill>
        <p:spPr>
          <a:xfrm>
            <a:off x="60829" y="1158074"/>
            <a:ext cx="6075981" cy="1282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0803" y="675192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2.3.1 </a:t>
            </a: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用代数法将下列各式最简与或表达式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B2B35B-72C1-4FE7-BFEE-098F8148A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5" b="33895"/>
          <a:stretch/>
        </p:blipFill>
        <p:spPr>
          <a:xfrm>
            <a:off x="0" y="2528947"/>
            <a:ext cx="9013412" cy="2357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B2B35B-72C1-4FE7-BFEE-098F8148A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95" b="2290"/>
          <a:stretch/>
        </p:blipFill>
        <p:spPr>
          <a:xfrm>
            <a:off x="0" y="4835990"/>
            <a:ext cx="9013412" cy="19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DA4815-1B90-4CD6-9776-7EA8DF9F1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27"/>
          <a:stretch/>
        </p:blipFill>
        <p:spPr>
          <a:xfrm>
            <a:off x="333076" y="53563"/>
            <a:ext cx="8421329" cy="1540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DA4815-1B90-4CD6-9776-7EA8DF9F1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28"/>
          <a:stretch/>
        </p:blipFill>
        <p:spPr>
          <a:xfrm>
            <a:off x="367513" y="1678843"/>
            <a:ext cx="8421329" cy="33599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EDA97F-E142-4408-BF3B-F88D48178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14407"/>
          <a:stretch/>
        </p:blipFill>
        <p:spPr>
          <a:xfrm>
            <a:off x="795796" y="4381073"/>
            <a:ext cx="7319026" cy="25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6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23" name="Rectangle 55"/>
          <p:cNvSpPr>
            <a:spLocks noChangeArrowheads="1"/>
          </p:cNvSpPr>
          <p:nvPr/>
        </p:nvSpPr>
        <p:spPr bwMode="auto">
          <a:xfrm>
            <a:off x="891931" y="2076358"/>
            <a:ext cx="7930690" cy="352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67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63023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630238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2573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630238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7145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171700" indent="-3429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6289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861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5433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4000500" indent="-3429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630238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5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1.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逻辑代数与普通代数的公式易混淆，化简过程要求对所有公式熟练掌握；</a:t>
            </a:r>
            <a:endParaRPr lang="en-US" altLang="zh-CN" sz="1800" dirty="0">
              <a:solidFill>
                <a:srgbClr val="000066"/>
              </a:solidFill>
              <a:latin typeface="楷体_GB2312" pitchFamily="49" charset="-122"/>
            </a:endParaRPr>
          </a:p>
          <a:p>
            <a:pPr fontAlgn="base">
              <a:lnSpc>
                <a:spcPct val="15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endParaRPr lang="zh-CN" altLang="en-US" sz="1800" dirty="0">
              <a:solidFill>
                <a:srgbClr val="000066"/>
              </a:solidFill>
              <a:latin typeface="楷体_GB2312" pitchFamily="49" charset="-122"/>
            </a:endParaRPr>
          </a:p>
          <a:p>
            <a:pPr fontAlgn="base">
              <a:lnSpc>
                <a:spcPct val="15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2.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代数法化简无一套完善的方法可循，它依赖于人的经验和灵活性；</a:t>
            </a:r>
            <a:endParaRPr lang="en-US" altLang="zh-CN" sz="1800" dirty="0">
              <a:solidFill>
                <a:srgbClr val="000066"/>
              </a:solidFill>
              <a:latin typeface="楷体_GB2312" pitchFamily="49" charset="-122"/>
            </a:endParaRPr>
          </a:p>
          <a:p>
            <a:pPr fontAlgn="base">
              <a:lnSpc>
                <a:spcPct val="15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endParaRPr lang="zh-CN" altLang="en-US" sz="1800" dirty="0">
              <a:solidFill>
                <a:srgbClr val="000066"/>
              </a:solidFill>
              <a:latin typeface="楷体_GB2312" pitchFamily="49" charset="-122"/>
            </a:endParaRPr>
          </a:p>
          <a:p>
            <a:pPr fontAlgn="base">
              <a:lnSpc>
                <a:spcPct val="15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3.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用这种化简方法技巧强，较难掌握。特别是对代数化简后得到的逻辑表达式是否是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</a:rPr>
              <a:t>最简式判断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有一定困难。</a:t>
            </a:r>
            <a:endParaRPr lang="en-US" altLang="zh-CN" sz="1800" dirty="0">
              <a:solidFill>
                <a:srgbClr val="000066"/>
              </a:solidFill>
              <a:latin typeface="楷体_GB2312" pitchFamily="49" charset="-122"/>
            </a:endParaRPr>
          </a:p>
          <a:p>
            <a:pPr fontAlgn="base">
              <a:lnSpc>
                <a:spcPct val="15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endParaRPr lang="zh-CN" altLang="en-US" sz="1800" dirty="0">
              <a:solidFill>
                <a:srgbClr val="000066"/>
              </a:solidFill>
              <a:latin typeface="楷体_GB2312" pitchFamily="49" charset="-122"/>
            </a:endParaRPr>
          </a:p>
          <a:p>
            <a:pPr fontAlgn="base">
              <a:lnSpc>
                <a:spcPct val="15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	</a:t>
            </a:r>
          </a:p>
        </p:txBody>
      </p:sp>
      <p:sp>
        <p:nvSpPr>
          <p:cNvPr id="50179" name="Rectangle 56"/>
          <p:cNvSpPr>
            <a:spLocks noChangeArrowheads="1"/>
          </p:cNvSpPr>
          <p:nvPr/>
        </p:nvSpPr>
        <p:spPr bwMode="auto">
          <a:xfrm>
            <a:off x="836958" y="1398409"/>
            <a:ext cx="3671198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代数法化简在使用中遇到的困难：</a:t>
            </a:r>
          </a:p>
        </p:txBody>
      </p:sp>
      <p:pic>
        <p:nvPicPr>
          <p:cNvPr id="52228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2" y="151086"/>
            <a:ext cx="6522264" cy="114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906454" y="5395921"/>
            <a:ext cx="5271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66"/>
                </a:solidFill>
                <a:latin typeface="楷体_GB2312" pitchFamily="49" charset="-122"/>
              </a:rPr>
              <a:t>卡诺图法可以比较简便地得到最简的逻辑表达式。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48486493"/>
      </p:ext>
    </p:extLst>
  </p:cSld>
  <p:clrMapOvr>
    <a:masterClrMapping/>
  </p:clrMapOvr>
  <p:transition>
    <p:wipe dir="r"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6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6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72312" y="191296"/>
            <a:ext cx="4697060" cy="80689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2.4.1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用卡诺图表示逻辑函数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1019081" y="1008001"/>
            <a:ext cx="3995738" cy="35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1800" dirty="0">
                <a:solidFill>
                  <a:srgbClr val="000066"/>
                </a:solidFill>
              </a:rPr>
              <a:t>卡诺图的引出</a:t>
            </a:r>
          </a:p>
        </p:txBody>
      </p:sp>
      <p:sp>
        <p:nvSpPr>
          <p:cNvPr id="396294" name="Text Box 6"/>
          <p:cNvSpPr txBox="1">
            <a:spLocks noChangeArrowheads="1"/>
          </p:cNvSpPr>
          <p:nvPr/>
        </p:nvSpPr>
        <p:spPr bwMode="auto">
          <a:xfrm>
            <a:off x="1188060" y="1651030"/>
            <a:ext cx="7393526" cy="135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35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卡诺图：</a:t>
            </a:r>
            <a:endParaRPr lang="en-US" altLang="zh-CN" sz="1800" dirty="0">
              <a:solidFill>
                <a:srgbClr val="000066"/>
              </a:solidFill>
              <a:latin typeface="楷体_GB2312" pitchFamily="49" charset="-122"/>
            </a:endParaRPr>
          </a:p>
          <a:p>
            <a:pPr fontAlgn="base">
              <a:lnSpc>
                <a:spcPct val="135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   将</a:t>
            </a:r>
            <a:r>
              <a:rPr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变量的</a:t>
            </a:r>
            <a:r>
              <a:rPr lang="zh-CN" altLang="en-US" sz="1800" dirty="0">
                <a:solidFill>
                  <a:srgbClr val="339933"/>
                </a:solidFill>
                <a:latin typeface="楷体_GB2312" pitchFamily="49" charset="-122"/>
              </a:rPr>
              <a:t>全部最小项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都用小方块表示，并使具有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</a:rPr>
              <a:t>逻辑相邻的最小项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在几何位置上也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</a:rPr>
              <a:t>相邻地排列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起来，这样</a:t>
            </a:r>
            <a:r>
              <a:rPr lang="en-US" altLang="zh-CN" sz="1800" dirty="0">
                <a:solidFill>
                  <a:srgbClr val="000066"/>
                </a:solidFill>
                <a:latin typeface="楷体_GB2312" pitchFamily="49" charset="-122"/>
              </a:rPr>
              <a:t>,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所得到的图形叫</a:t>
            </a:r>
            <a:r>
              <a:rPr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1800" dirty="0">
                <a:solidFill>
                  <a:srgbClr val="000066"/>
                </a:solidFill>
                <a:latin typeface="楷体_GB2312" pitchFamily="49" charset="-122"/>
              </a:rPr>
              <a:t>变量的卡诺图。</a:t>
            </a:r>
          </a:p>
        </p:txBody>
      </p:sp>
      <p:sp>
        <p:nvSpPr>
          <p:cNvPr id="396295" name="Text Box 7"/>
          <p:cNvSpPr txBox="1">
            <a:spLocks noChangeArrowheads="1"/>
          </p:cNvSpPr>
          <p:nvPr/>
        </p:nvSpPr>
        <p:spPr bwMode="auto">
          <a:xfrm>
            <a:off x="1744927" y="3327321"/>
            <a:ext cx="6017907" cy="92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228600" algn="l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45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逻辑相邻的最小项：如果两个最小项只有一个变量互为反变量，</a:t>
            </a:r>
            <a:endParaRPr lang="en-US" altLang="zh-CN" sz="1600" dirty="0">
              <a:solidFill>
                <a:srgbClr val="000066"/>
              </a:solidFill>
              <a:latin typeface="楷体_GB2312" pitchFamily="49" charset="-122"/>
            </a:endParaRPr>
          </a:p>
          <a:p>
            <a:pPr fontAlgn="base">
              <a:lnSpc>
                <a:spcPct val="145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r>
              <a:rPr lang="zh-CN" altLang="en-US" sz="1600" dirty="0">
                <a:solidFill>
                  <a:srgbClr val="000066"/>
                </a:solidFill>
                <a:latin typeface="楷体_GB2312" pitchFamily="49" charset="-122"/>
              </a:rPr>
              <a:t>那么，就称这两个最小项在逻辑上相邻。</a:t>
            </a:r>
          </a:p>
        </p:txBody>
      </p:sp>
      <p:grpSp>
        <p:nvGrpSpPr>
          <p:cNvPr id="396296" name="Group 8"/>
          <p:cNvGrpSpPr>
            <a:grpSpLocks/>
          </p:cNvGrpSpPr>
          <p:nvPr/>
        </p:nvGrpSpPr>
        <p:grpSpPr bwMode="auto">
          <a:xfrm>
            <a:off x="1545764" y="4696515"/>
            <a:ext cx="5669756" cy="445294"/>
            <a:chOff x="584" y="3181"/>
            <a:chExt cx="4591" cy="374"/>
          </a:xfrm>
        </p:grpSpPr>
        <p:sp>
          <p:nvSpPr>
            <p:cNvPr id="51217" name="Text Box 9"/>
            <p:cNvSpPr txBox="1">
              <a:spLocks noChangeArrowheads="1"/>
            </p:cNvSpPr>
            <p:nvPr/>
          </p:nvSpPr>
          <p:spPr bwMode="auto">
            <a:xfrm>
              <a:off x="584" y="3237"/>
              <a:ext cx="1020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tabLst>
                  <a:tab pos="228600" algn="l"/>
                </a:tabLst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228600" algn="l"/>
                </a:tabLst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tabLst>
                  <a:tab pos="228600" algn="l"/>
                </a:tabLst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zh-CN" altLang="en-US" sz="1800">
                  <a:solidFill>
                    <a:srgbClr val="000066"/>
                  </a:solidFill>
                  <a:latin typeface="楷体_GB2312" pitchFamily="49" charset="-122"/>
                </a:rPr>
                <a:t>如最小项</a:t>
              </a:r>
            </a:p>
          </p:txBody>
        </p:sp>
        <p:sp>
          <p:nvSpPr>
            <p:cNvPr id="53266" name="AutoShape 10"/>
            <p:cNvSpPr>
              <a:spLocks noChangeAspect="1" noChangeArrowheads="1" noTextEdit="1"/>
            </p:cNvSpPr>
            <p:nvPr/>
          </p:nvSpPr>
          <p:spPr bwMode="auto">
            <a:xfrm>
              <a:off x="3589" y="3237"/>
              <a:ext cx="1193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67" name="Line 11"/>
            <p:cNvSpPr>
              <a:spLocks noChangeShapeType="1"/>
            </p:cNvSpPr>
            <p:nvPr/>
          </p:nvSpPr>
          <p:spPr bwMode="auto">
            <a:xfrm>
              <a:off x="2256" y="3237"/>
              <a:ext cx="115" cy="1"/>
            </a:xfrm>
            <a:prstGeom prst="line">
              <a:avLst/>
            </a:prstGeom>
            <a:noFill/>
            <a:ln w="28575">
              <a:solidFill>
                <a:srgbClr val="0000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20" name="Rectangle 12"/>
            <p:cNvSpPr>
              <a:spLocks noChangeArrowheads="1"/>
            </p:cNvSpPr>
            <p:nvPr/>
          </p:nvSpPr>
          <p:spPr bwMode="auto">
            <a:xfrm>
              <a:off x="1491" y="3206"/>
              <a:ext cx="1359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i="1" dirty="0">
                  <a:solidFill>
                    <a:srgbClr val="000066"/>
                  </a:solidFill>
                  <a:latin typeface="Times New Roman" charset="0"/>
                </a:rPr>
                <a:t>m</a:t>
              </a:r>
              <a:r>
                <a:rPr lang="en-US" altLang="zh-CN" sz="2100" i="1" baseline="-25000" dirty="0">
                  <a:solidFill>
                    <a:srgbClr val="000066"/>
                  </a:solidFill>
                  <a:latin typeface="Times New Roman" charset="0"/>
                </a:rPr>
                <a:t>6</a:t>
              </a:r>
              <a:r>
                <a:rPr lang="en-US" altLang="zh-CN" sz="2100" i="1" dirty="0">
                  <a:solidFill>
                    <a:srgbClr val="000066"/>
                  </a:solidFill>
                  <a:latin typeface="Times New Roman" charset="0"/>
                </a:rPr>
                <a:t>=ABC</a:t>
              </a:r>
              <a:r>
                <a:rPr lang="zh-CN" altLang="en-US" sz="2100" i="1" dirty="0">
                  <a:solidFill>
                    <a:srgbClr val="000066"/>
                  </a:solidFill>
                  <a:latin typeface="Times New Roman" charset="0"/>
                </a:rPr>
                <a:t>、</a:t>
              </a:r>
              <a:r>
                <a:rPr lang="zh-CN" altLang="en-US" sz="1800" dirty="0">
                  <a:solidFill>
                    <a:srgbClr val="000066"/>
                  </a:solidFill>
                  <a:latin typeface="Times New Roman" charset="0"/>
                  <a:ea typeface="楷体_GB2312" charset="0"/>
                </a:rPr>
                <a:t>与</a:t>
              </a:r>
            </a:p>
          </p:txBody>
        </p:sp>
        <p:sp>
          <p:nvSpPr>
            <p:cNvPr id="51221" name="Rectangle 13"/>
            <p:cNvSpPr>
              <a:spLocks noChangeArrowheads="1"/>
            </p:cNvSpPr>
            <p:nvPr/>
          </p:nvSpPr>
          <p:spPr bwMode="auto">
            <a:xfrm>
              <a:off x="2908" y="3181"/>
              <a:ext cx="2267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2100" i="1" baseline="-25000">
                  <a:solidFill>
                    <a:srgbClr val="000066"/>
                  </a:solidFill>
                  <a:latin typeface="Times New Roman" panose="02020603050405020304" pitchFamily="18" charset="0"/>
                </a:rPr>
                <a:t>7 </a:t>
              </a:r>
              <a:r>
                <a:rPr lang="en-US" altLang="zh-CN" sz="2100" i="1">
                  <a:solidFill>
                    <a:srgbClr val="000066"/>
                  </a:solidFill>
                  <a:latin typeface="Times New Roman" panose="02020603050405020304" pitchFamily="18" charset="0"/>
                </a:rPr>
                <a:t>=ABC   </a:t>
              </a:r>
              <a:r>
                <a:rPr lang="zh-CN" altLang="en-US" sz="180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在逻辑上相</a:t>
              </a:r>
              <a:r>
                <a:rPr lang="zh-CN" altLang="en-US" sz="180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邻</a:t>
              </a:r>
              <a:endParaRPr lang="zh-CN" altLang="en-US" sz="1350">
                <a:solidFill>
                  <a:srgbClr val="000066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96302" name="Group 14"/>
          <p:cNvGrpSpPr>
            <a:grpSpLocks/>
          </p:cNvGrpSpPr>
          <p:nvPr/>
        </p:nvGrpSpPr>
        <p:grpSpPr bwMode="auto">
          <a:xfrm>
            <a:off x="3963591" y="5547122"/>
            <a:ext cx="1159669" cy="438150"/>
            <a:chOff x="1859" y="3748"/>
            <a:chExt cx="974" cy="368"/>
          </a:xfrm>
        </p:grpSpPr>
        <p:sp>
          <p:nvSpPr>
            <p:cNvPr id="51208" name="Rectangle 15"/>
            <p:cNvSpPr>
              <a:spLocks noChangeArrowheads="1"/>
            </p:cNvSpPr>
            <p:nvPr/>
          </p:nvSpPr>
          <p:spPr bwMode="auto">
            <a:xfrm>
              <a:off x="2369" y="3752"/>
              <a:ext cx="4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fontAlgn="base"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endParaRPr lang="en-GB" altLang="zh-CN" sz="1950">
                <a:solidFill>
                  <a:srgbClr val="000000"/>
                </a:solidFill>
              </a:endParaRPr>
            </a:p>
          </p:txBody>
        </p:sp>
        <p:sp>
          <p:nvSpPr>
            <p:cNvPr id="51209" name="Rectangle 16"/>
            <p:cNvSpPr>
              <a:spLocks noChangeArrowheads="1"/>
            </p:cNvSpPr>
            <p:nvPr/>
          </p:nvSpPr>
          <p:spPr bwMode="auto">
            <a:xfrm>
              <a:off x="1859" y="3752"/>
              <a:ext cx="510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fontAlgn="base">
                <a:spcAft>
                  <a:spcPct val="0"/>
                </a:spcAft>
                <a:buClr>
                  <a:srgbClr val="CC0000"/>
                </a:buClr>
                <a:buNone/>
                <a:defRPr/>
              </a:pPr>
              <a:endParaRPr lang="en-GB" altLang="zh-CN" sz="1950">
                <a:solidFill>
                  <a:srgbClr val="000000"/>
                </a:solidFill>
              </a:endParaRPr>
            </a:p>
          </p:txBody>
        </p:sp>
        <p:sp>
          <p:nvSpPr>
            <p:cNvPr id="51210" name="Line 17"/>
            <p:cNvSpPr>
              <a:spLocks noChangeShapeType="1"/>
            </p:cNvSpPr>
            <p:nvPr/>
          </p:nvSpPr>
          <p:spPr bwMode="auto">
            <a:xfrm>
              <a:off x="1859" y="3752"/>
              <a:ext cx="9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51211" name="Line 18"/>
            <p:cNvSpPr>
              <a:spLocks noChangeShapeType="1"/>
            </p:cNvSpPr>
            <p:nvPr/>
          </p:nvSpPr>
          <p:spPr bwMode="auto">
            <a:xfrm>
              <a:off x="1859" y="4116"/>
              <a:ext cx="9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51212" name="Line 19"/>
            <p:cNvSpPr>
              <a:spLocks noChangeShapeType="1"/>
            </p:cNvSpPr>
            <p:nvPr/>
          </p:nvSpPr>
          <p:spPr bwMode="auto">
            <a:xfrm>
              <a:off x="1859" y="3752"/>
              <a:ext cx="0" cy="3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51213" name="Line 20"/>
            <p:cNvSpPr>
              <a:spLocks noChangeShapeType="1"/>
            </p:cNvSpPr>
            <p:nvPr/>
          </p:nvSpPr>
          <p:spPr bwMode="auto">
            <a:xfrm>
              <a:off x="2369" y="3752"/>
              <a:ext cx="0" cy="3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51214" name="Line 21"/>
            <p:cNvSpPr>
              <a:spLocks noChangeShapeType="1"/>
            </p:cNvSpPr>
            <p:nvPr/>
          </p:nvSpPr>
          <p:spPr bwMode="auto">
            <a:xfrm>
              <a:off x="2823" y="3752"/>
              <a:ext cx="0" cy="3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  <p:sp>
          <p:nvSpPr>
            <p:cNvPr id="51215" name="Rectangle 22"/>
            <p:cNvSpPr>
              <a:spLocks noChangeArrowheads="1"/>
            </p:cNvSpPr>
            <p:nvPr/>
          </p:nvSpPr>
          <p:spPr bwMode="auto">
            <a:xfrm>
              <a:off x="2426" y="3748"/>
              <a:ext cx="407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i="1">
                  <a:solidFill>
                    <a:srgbClr val="000066"/>
                  </a:solidFill>
                  <a:latin typeface="Times New Roman" charset="0"/>
                </a:rPr>
                <a:t>m</a:t>
              </a:r>
              <a:r>
                <a:rPr lang="en-US" altLang="zh-CN" sz="2100" i="1" baseline="-25000">
                  <a:solidFill>
                    <a:srgbClr val="000066"/>
                  </a:solidFill>
                  <a:latin typeface="Times New Roman" charset="0"/>
                </a:rPr>
                <a:t>7</a:t>
              </a:r>
            </a:p>
          </p:txBody>
        </p:sp>
        <p:sp>
          <p:nvSpPr>
            <p:cNvPr id="51216" name="Rectangle 23"/>
            <p:cNvSpPr>
              <a:spLocks noChangeArrowheads="1"/>
            </p:cNvSpPr>
            <p:nvPr/>
          </p:nvSpPr>
          <p:spPr bwMode="auto">
            <a:xfrm>
              <a:off x="1944" y="3748"/>
              <a:ext cx="407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i="1">
                  <a:solidFill>
                    <a:srgbClr val="000066"/>
                  </a:solidFill>
                  <a:latin typeface="Times New Roman" charset="0"/>
                </a:rPr>
                <a:t>m</a:t>
              </a:r>
              <a:r>
                <a:rPr lang="en-US" altLang="zh-CN" sz="2100" i="1" baseline="-25000">
                  <a:solidFill>
                    <a:srgbClr val="000066"/>
                  </a:solidFill>
                  <a:latin typeface="Times New Roman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07534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9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9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4" grpId="0" autoUpdateAnimBg="0"/>
      <p:bldP spid="396295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1484" t="9100" r="13662" b="30276"/>
          <a:stretch/>
        </p:blipFill>
        <p:spPr>
          <a:xfrm>
            <a:off x="2295564" y="2270915"/>
            <a:ext cx="3653775" cy="35751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2428" t="5584" r="58474" b="61437"/>
          <a:stretch/>
        </p:blipFill>
        <p:spPr>
          <a:xfrm>
            <a:off x="929704" y="183646"/>
            <a:ext cx="2142528" cy="2081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8916" t="39291" r="50937" b="20697"/>
          <a:stretch/>
        </p:blipFill>
        <p:spPr>
          <a:xfrm>
            <a:off x="5092329" y="110953"/>
            <a:ext cx="3382133" cy="25251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4961" t="78569" r="14817" b="3304"/>
          <a:stretch/>
        </p:blipFill>
        <p:spPr>
          <a:xfrm>
            <a:off x="600673" y="5714044"/>
            <a:ext cx="7877614" cy="114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6503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7"/>
          <p:cNvSpPr>
            <a:spLocks noChangeArrowheads="1"/>
          </p:cNvSpPr>
          <p:nvPr/>
        </p:nvSpPr>
        <p:spPr bwMode="auto">
          <a:xfrm>
            <a:off x="244537" y="330113"/>
            <a:ext cx="30187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762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971550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971550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971550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已知逻辑函数画卡诺图</a:t>
            </a:r>
          </a:p>
        </p:txBody>
      </p:sp>
      <p:sp>
        <p:nvSpPr>
          <p:cNvPr id="375846" name="Rectangle 38"/>
          <p:cNvSpPr>
            <a:spLocks noChangeArrowheads="1"/>
          </p:cNvSpPr>
          <p:nvPr/>
        </p:nvSpPr>
        <p:spPr bwMode="auto">
          <a:xfrm>
            <a:off x="848149" y="1176119"/>
            <a:ext cx="8123684" cy="136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762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971550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971550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971550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当逻辑函数为最小项表达式时，</a:t>
            </a:r>
            <a:endParaRPr kumimoji="1" lang="en-US" altLang="zh-CN" sz="1800" dirty="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在卡诺图中找出和表达式中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最小项对应的小方格填上</a:t>
            </a: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，其余的小方格填上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anose="02020603050405020304" pitchFamily="18" charset="0"/>
              </a:rPr>
              <a:t>（有时也可用空格表示），就可以得到相应的卡诺图。</a:t>
            </a:r>
            <a:endParaRPr kumimoji="1" lang="en-US" altLang="zh-CN" sz="1800" dirty="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endParaRPr kumimoji="1" lang="en-US" altLang="zh-CN" sz="18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75852" name="Group 44"/>
          <p:cNvGrpSpPr>
            <a:grpSpLocks/>
          </p:cNvGrpSpPr>
          <p:nvPr/>
        </p:nvGrpSpPr>
        <p:grpSpPr bwMode="auto">
          <a:xfrm>
            <a:off x="1447736" y="2586717"/>
            <a:ext cx="5769768" cy="840581"/>
            <a:chOff x="317" y="1977"/>
            <a:chExt cx="4846" cy="706"/>
          </a:xfrm>
        </p:grpSpPr>
        <p:sp>
          <p:nvSpPr>
            <p:cNvPr id="54278" name="Rectangle 40"/>
            <p:cNvSpPr>
              <a:spLocks noChangeArrowheads="1"/>
            </p:cNvSpPr>
            <p:nvPr/>
          </p:nvSpPr>
          <p:spPr bwMode="auto">
            <a:xfrm>
              <a:off x="317" y="1977"/>
              <a:ext cx="1765" cy="7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例：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画出逻辑函数</a:t>
              </a:r>
            </a:p>
            <a:p>
              <a:pPr fontAlgn="base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, </a:t>
              </a:r>
              <a:r>
                <a:rPr kumimoji="1" lang="en-US" altLang="zh-CN" sz="18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B, C, D</a:t>
              </a: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)=</a:t>
              </a:r>
            </a:p>
          </p:txBody>
        </p:sp>
        <p:graphicFrame>
          <p:nvGraphicFramePr>
            <p:cNvPr id="56327" name="Object 39"/>
            <p:cNvGraphicFramePr>
              <a:graphicFrameLocks noChangeAspect="1"/>
            </p:cNvGraphicFramePr>
            <p:nvPr/>
          </p:nvGraphicFramePr>
          <p:xfrm>
            <a:off x="1561" y="2386"/>
            <a:ext cx="396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8" name="公式" r:id="rId5" imgW="291973" imgH="190417" progId="Equation.3">
                    <p:embed/>
                  </p:oleObj>
                </mc:Choice>
                <mc:Fallback>
                  <p:oleObj name="公式" r:id="rId5" imgW="291973" imgH="190417" progId="Equation.3">
                    <p:embed/>
                    <p:pic>
                      <p:nvPicPr>
                        <p:cNvPr id="56327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1" y="2386"/>
                          <a:ext cx="396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80" name="Rectangle 41"/>
            <p:cNvSpPr>
              <a:spLocks noChangeArrowheads="1"/>
            </p:cNvSpPr>
            <p:nvPr/>
          </p:nvSpPr>
          <p:spPr bwMode="auto">
            <a:xfrm>
              <a:off x="1879" y="2330"/>
              <a:ext cx="328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(0, 1, 2, 3, 4, 8, 10, 11, 14, 15)</a:t>
              </a:r>
              <a:r>
                <a:rPr kumimoji="1"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的卡诺图</a:t>
              </a:r>
            </a:p>
          </p:txBody>
        </p:sp>
      </p:grpSp>
      <p:graphicFrame>
        <p:nvGraphicFramePr>
          <p:cNvPr id="375850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001268"/>
              </p:ext>
            </p:extLst>
          </p:nvPr>
        </p:nvGraphicFramePr>
        <p:xfrm>
          <a:off x="3869637" y="3438854"/>
          <a:ext cx="2707156" cy="2459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" name="图片" r:id="rId7" imgW="1476407" imgH="1342740" progId="Word.Picture.8">
                  <p:embed/>
                </p:oleObj>
              </mc:Choice>
              <mc:Fallback>
                <p:oleObj name="图片" r:id="rId7" imgW="1476407" imgH="1342740" progId="Word.Picture.8">
                  <p:embed/>
                  <p:pic>
                    <p:nvPicPr>
                      <p:cNvPr id="37585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9637" y="3438854"/>
                        <a:ext cx="2707156" cy="2459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前凸带形 1"/>
          <p:cNvSpPr/>
          <p:nvPr/>
        </p:nvSpPr>
        <p:spPr bwMode="auto">
          <a:xfrm>
            <a:off x="1485873" y="4129937"/>
            <a:ext cx="1865652" cy="810113"/>
          </a:xfrm>
          <a:prstGeom prst="ribb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真值表</a:t>
            </a:r>
            <a:endParaRPr lang="en-US" altLang="zh-CN" sz="1350" b="1" dirty="0">
              <a:solidFill>
                <a:srgbClr val="000000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最小项</a:t>
            </a:r>
            <a:endParaRPr lang="en-US" altLang="zh-CN" sz="1350" b="1" dirty="0">
              <a:solidFill>
                <a:srgbClr val="000000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卡诺图</a:t>
            </a:r>
          </a:p>
        </p:txBody>
      </p:sp>
      <p:sp>
        <p:nvSpPr>
          <p:cNvPr id="3" name="矩形 2"/>
          <p:cNvSpPr/>
          <p:nvPr/>
        </p:nvSpPr>
        <p:spPr>
          <a:xfrm>
            <a:off x="773690" y="6012372"/>
            <a:ext cx="7027404" cy="391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任何逻辑函数都等于其卡诺图中为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的方格所对应的最小项之和。</a:t>
            </a:r>
          </a:p>
        </p:txBody>
      </p:sp>
    </p:spTree>
    <p:extLst>
      <p:ext uri="{BB962C8B-B14F-4D97-AF65-F5344CB8AC3E}">
        <p14:creationId xmlns:p14="http://schemas.microsoft.com/office/powerpoint/2010/main" val="32872911"/>
      </p:ext>
    </p:extLst>
  </p:cSld>
  <p:clrMapOvr>
    <a:masterClrMapping/>
  </p:clrMapOvr>
  <p:transition>
    <p:wipe dir="r"/>
    <p:sndAc>
      <p:stSnd>
        <p:snd r:embed="rId4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37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46" grpId="0"/>
      <p:bldP spid="2" grpId="0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769"/>
            <a:ext cx="9144000" cy="4742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35" y="1720233"/>
            <a:ext cx="3686082" cy="3723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6"/>
          <a:stretch/>
        </p:blipFill>
        <p:spPr>
          <a:xfrm>
            <a:off x="1074665" y="2318521"/>
            <a:ext cx="6730255" cy="534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23" y="3666077"/>
            <a:ext cx="3422826" cy="30227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l="1563" t="6814"/>
          <a:stretch/>
        </p:blipFill>
        <p:spPr>
          <a:xfrm>
            <a:off x="1495944" y="2968675"/>
            <a:ext cx="2900064" cy="3888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56" y="3635653"/>
            <a:ext cx="1772094" cy="3266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6682" y="382593"/>
            <a:ext cx="3392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例题</a:t>
            </a:r>
            <a:r>
              <a:rPr lang="en-US" altLang="zh-CN" sz="2000" b="1" dirty="0"/>
              <a:t>2.4.1  </a:t>
            </a:r>
            <a:r>
              <a:rPr lang="zh-CN" altLang="en-US" sz="2000" b="1" dirty="0"/>
              <a:t>画出下式的卡诺图</a:t>
            </a:r>
          </a:p>
        </p:txBody>
      </p:sp>
    </p:spTree>
    <p:extLst>
      <p:ext uri="{BB962C8B-B14F-4D97-AF65-F5344CB8AC3E}">
        <p14:creationId xmlns:p14="http://schemas.microsoft.com/office/powerpoint/2010/main" val="209938321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56756" t="37139" r="1883" b="2340"/>
          <a:stretch/>
        </p:blipFill>
        <p:spPr>
          <a:xfrm>
            <a:off x="1392643" y="4047846"/>
            <a:ext cx="2777634" cy="274702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3728" y="382594"/>
            <a:ext cx="4588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2.4.2 </a:t>
            </a:r>
            <a:r>
              <a:rPr lang="zh-CN" altLang="en-US" sz="2800" b="1" dirty="0">
                <a:solidFill>
                  <a:srgbClr val="FF0000"/>
                </a:solidFill>
              </a:rPr>
              <a:t>用卡诺图化简逻辑函数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397" t="35116" r="48657" b="4447"/>
          <a:stretch/>
        </p:blipFill>
        <p:spPr>
          <a:xfrm>
            <a:off x="1208997" y="1342905"/>
            <a:ext cx="3152576" cy="2743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8207" y="97178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1.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化简的依据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440239" y="934613"/>
            <a:ext cx="24848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1800" dirty="0">
                <a:latin typeface="Times New Roman" panose="02020603050405020304" pitchFamily="18" charset="0"/>
              </a:rPr>
              <a:t>2. </a:t>
            </a:r>
            <a:r>
              <a:rPr lang="zh-CN" altLang="en-US" sz="1800" dirty="0">
                <a:latin typeface="Times New Roman" panose="02020603050405020304" pitchFamily="18" charset="0"/>
              </a:rPr>
              <a:t>化简的步骤</a:t>
            </a:r>
            <a:endParaRPr lang="zh-CN" altLang="en-US" sz="1800" dirty="0">
              <a:latin typeface="楷体_GB2312" pitchFamily="49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072727" y="5266349"/>
            <a:ext cx="39067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楷体_GB2312" pitchFamily="49" charset="-122"/>
              </a:rPr>
              <a:t>(4) 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将所有包围圈对应的乘积项相加。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038343" y="1668151"/>
            <a:ext cx="35333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将逻辑函数写成最小项表达式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068915" y="2227825"/>
            <a:ext cx="37001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按最小项表达式填卡诺图，</a:t>
            </a:r>
            <a:endParaRPr kumimoji="1" lang="en-US" altLang="zh-CN" sz="180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凡式中包含了的最小项，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其对应方格填</a:t>
            </a:r>
            <a:r>
              <a:rPr kumimoji="1" lang="en-US" altLang="zh-CN" sz="18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，其余方格填</a:t>
            </a:r>
            <a:r>
              <a:rPr kumimoji="1" lang="en-US" altLang="zh-CN" sz="1800" dirty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076551" y="3514473"/>
            <a:ext cx="3769025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合并最小项，即将相邻的</a:t>
            </a:r>
            <a:r>
              <a:rPr kumimoji="1" lang="en-US" altLang="zh-CN" sz="18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方格圈成一组</a:t>
            </a:r>
            <a:r>
              <a:rPr kumimoji="1" lang="en-US" altLang="zh-CN" sz="1800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包围圈</a:t>
            </a:r>
            <a:r>
              <a:rPr kumimoji="1" lang="en-US" altLang="zh-CN" sz="1800" dirty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，每一组含</a:t>
            </a:r>
            <a:r>
              <a:rPr kumimoji="1" lang="en-US" altLang="zh-CN" sz="18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en-US" altLang="zh-CN" sz="1800" i="1" baseline="30000" dirty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个方格，对应每个包围圈写成一个新的乘积项。</a:t>
            </a:r>
          </a:p>
        </p:txBody>
      </p:sp>
    </p:spTree>
    <p:extLst>
      <p:ext uri="{BB962C8B-B14F-4D97-AF65-F5344CB8AC3E}">
        <p14:creationId xmlns:p14="http://schemas.microsoft.com/office/powerpoint/2010/main" val="422339286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9"/>
          <p:cNvSpPr>
            <a:spLocks noChangeArrowheads="1"/>
          </p:cNvSpPr>
          <p:nvPr/>
        </p:nvSpPr>
        <p:spPr bwMode="auto">
          <a:xfrm>
            <a:off x="701002" y="549945"/>
            <a:ext cx="30139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800">
                <a:solidFill>
                  <a:srgbClr val="000066"/>
                </a:solidFill>
                <a:ea typeface="楷体_GB2312" pitchFamily="49" charset="-122"/>
              </a:rPr>
              <a:t>画包围圈时应遵循的原则：</a:t>
            </a:r>
            <a:r>
              <a:rPr lang="zh-CN" altLang="en-US" sz="135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381020" name="Group 92"/>
          <p:cNvGrpSpPr>
            <a:grpSpLocks/>
          </p:cNvGrpSpPr>
          <p:nvPr/>
        </p:nvGrpSpPr>
        <p:grpSpPr bwMode="auto">
          <a:xfrm>
            <a:off x="257541" y="1281701"/>
            <a:ext cx="7692628" cy="2493169"/>
            <a:chOff x="-673" y="334"/>
            <a:chExt cx="6461" cy="2094"/>
          </a:xfrm>
        </p:grpSpPr>
        <p:sp>
          <p:nvSpPr>
            <p:cNvPr id="59417" name="Rectangle 60"/>
            <p:cNvSpPr>
              <a:spLocks noChangeArrowheads="1"/>
            </p:cNvSpPr>
            <p:nvPr/>
          </p:nvSpPr>
          <p:spPr bwMode="auto">
            <a:xfrm>
              <a:off x="-673" y="334"/>
              <a:ext cx="607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914400" indent="-4572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371600" indent="-4572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828800" indent="-4572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286000" indent="-4572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743200" indent="-4572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3200400" indent="-4572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657600" indent="-4572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4114800" indent="-4572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lvl="2"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zh-CN" altLang="en-US" sz="1800" dirty="0">
                  <a:solidFill>
                    <a:srgbClr val="000066"/>
                  </a:solidFill>
                  <a:latin typeface="楷体_GB2312" pitchFamily="49" charset="-122"/>
                </a:rPr>
                <a:t>（</a:t>
              </a:r>
              <a:r>
                <a:rPr lang="en-US" altLang="zh-CN" sz="1800" dirty="0">
                  <a:solidFill>
                    <a:srgbClr val="000066"/>
                  </a:solidFill>
                  <a:latin typeface="楷体_GB2312" pitchFamily="49" charset="-122"/>
                </a:rPr>
                <a:t>1</a:t>
              </a:r>
              <a:r>
                <a:rPr lang="zh-CN" altLang="en-US" sz="1800" dirty="0">
                  <a:solidFill>
                    <a:srgbClr val="000066"/>
                  </a:solidFill>
                  <a:latin typeface="楷体_GB2312" pitchFamily="49" charset="-122"/>
                </a:rPr>
                <a:t>）包围圈内的方格数一定是</a:t>
              </a:r>
              <a:r>
                <a:rPr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1800" baseline="30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n</a:t>
              </a:r>
              <a:r>
                <a:rPr lang="zh-CN" altLang="en-US" sz="1800" dirty="0">
                  <a:solidFill>
                    <a:srgbClr val="000066"/>
                  </a:solidFill>
                  <a:latin typeface="楷体_GB2312" pitchFamily="49" charset="-122"/>
                </a:rPr>
                <a:t>个，且包围圈必须呈矩形。</a:t>
              </a:r>
            </a:p>
          </p:txBody>
        </p:sp>
        <p:sp>
          <p:nvSpPr>
            <p:cNvPr id="59418" name="Rectangle 61"/>
            <p:cNvSpPr>
              <a:spLocks noChangeArrowheads="1"/>
            </p:cNvSpPr>
            <p:nvPr/>
          </p:nvSpPr>
          <p:spPr bwMode="auto">
            <a:xfrm>
              <a:off x="111" y="924"/>
              <a:ext cx="552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（</a:t>
              </a:r>
              <a:r>
                <a:rPr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）</a:t>
              </a:r>
              <a:r>
                <a:rPr lang="zh-CN" altLang="en-US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循环相邻特性包括上下底相邻，左右边相邻和四角相邻。</a:t>
              </a:r>
            </a:p>
          </p:txBody>
        </p:sp>
        <p:sp>
          <p:nvSpPr>
            <p:cNvPr id="59419" name="Rectangle 62"/>
            <p:cNvSpPr>
              <a:spLocks noChangeArrowheads="1"/>
            </p:cNvSpPr>
            <p:nvPr/>
          </p:nvSpPr>
          <p:spPr bwMode="auto">
            <a:xfrm>
              <a:off x="152" y="1416"/>
              <a:ext cx="5424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（</a:t>
              </a:r>
              <a:r>
                <a:rPr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  <a:r>
                <a:rPr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）</a:t>
              </a:r>
              <a:r>
                <a:rPr lang="zh-CN" altLang="en-US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同一方格可以被不同的包围圈重复包围多次，但新增的包围圈中一定要有原有包围圈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未曾包围的方格</a:t>
              </a:r>
              <a:r>
                <a:rPr lang="zh-CN" altLang="en-US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。</a:t>
              </a:r>
            </a:p>
          </p:txBody>
        </p:sp>
        <p:sp>
          <p:nvSpPr>
            <p:cNvPr id="59420" name="Rectangle 63"/>
            <p:cNvSpPr>
              <a:spLocks noChangeArrowheads="1"/>
            </p:cNvSpPr>
            <p:nvPr/>
          </p:nvSpPr>
          <p:spPr bwMode="auto">
            <a:xfrm>
              <a:off x="68" y="2118"/>
              <a:ext cx="5720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t" hangingPunct="1">
                <a:defRPr/>
              </a:pPr>
              <a:r>
                <a:rPr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（</a:t>
              </a:r>
              <a:r>
                <a:rPr lang="en-US" altLang="zh-CN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4</a:t>
              </a:r>
              <a:r>
                <a:rPr lang="zh-CN" altLang="en-US" sz="1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）</a:t>
              </a:r>
              <a:r>
                <a:rPr lang="zh-CN" altLang="en-US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一个包围圈的方格数要尽可能多</a:t>
              </a:r>
              <a:r>
                <a:rPr lang="en-US" altLang="zh-CN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,</a:t>
              </a:r>
              <a:r>
                <a:rPr lang="zh-CN" altLang="en-US" sz="1800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包围圈的数目要可能少</a:t>
              </a:r>
              <a:r>
                <a:rPr lang="zh-CN" altLang="en-US" sz="1800" dirty="0">
                  <a:solidFill>
                    <a:srgbClr val="000066"/>
                  </a:solidFill>
                  <a:latin typeface="楷体_GB2312" pitchFamily="49" charset="-122"/>
                  <a:ea typeface="楷体_GB2312" pitchFamily="49" charset="-122"/>
                </a:rPr>
                <a:t>。</a:t>
              </a:r>
            </a:p>
          </p:txBody>
        </p:sp>
      </p:grpSp>
      <p:grpSp>
        <p:nvGrpSpPr>
          <p:cNvPr id="380992" name="Group 64"/>
          <p:cNvGrpSpPr>
            <a:grpSpLocks/>
          </p:cNvGrpSpPr>
          <p:nvPr/>
        </p:nvGrpSpPr>
        <p:grpSpPr bwMode="auto">
          <a:xfrm>
            <a:off x="3008951" y="4039796"/>
            <a:ext cx="2496740" cy="2262188"/>
            <a:chOff x="3022" y="2018"/>
            <a:chExt cx="2097" cy="1900"/>
          </a:xfrm>
        </p:grpSpPr>
        <p:sp>
          <p:nvSpPr>
            <p:cNvPr id="59415" name="AutoShape 65"/>
            <p:cNvSpPr>
              <a:spLocks noChangeArrowheads="1"/>
            </p:cNvSpPr>
            <p:nvPr/>
          </p:nvSpPr>
          <p:spPr bwMode="auto">
            <a:xfrm>
              <a:off x="3022" y="2018"/>
              <a:ext cx="2097" cy="19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61464" name="Object 66"/>
            <p:cNvGraphicFramePr>
              <a:graphicFrameLocks noChangeAspect="1"/>
            </p:cNvGraphicFramePr>
            <p:nvPr/>
          </p:nvGraphicFramePr>
          <p:xfrm>
            <a:off x="3107" y="2148"/>
            <a:ext cx="1842" cy="1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8" name="图片" r:id="rId4" imgW="1381125" imgH="1304925" progId="Word.Picture.8">
                    <p:embed/>
                  </p:oleObj>
                </mc:Choice>
                <mc:Fallback>
                  <p:oleObj name="图片" r:id="rId4" imgW="1381125" imgH="1304925" progId="Word.Picture.8">
                    <p:embed/>
                    <p:pic>
                      <p:nvPicPr>
                        <p:cNvPr id="61464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2148"/>
                          <a:ext cx="1842" cy="1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0995" name="Group 67"/>
          <p:cNvGrpSpPr>
            <a:grpSpLocks/>
          </p:cNvGrpSpPr>
          <p:nvPr/>
        </p:nvGrpSpPr>
        <p:grpSpPr bwMode="auto">
          <a:xfrm>
            <a:off x="3711418" y="4525571"/>
            <a:ext cx="1585913" cy="1587104"/>
            <a:chOff x="2008" y="1500"/>
            <a:chExt cx="1772" cy="1872"/>
          </a:xfrm>
        </p:grpSpPr>
        <p:sp>
          <p:nvSpPr>
            <p:cNvPr id="61459" name="Arc 68"/>
            <p:cNvSpPr>
              <a:spLocks/>
            </p:cNvSpPr>
            <p:nvPr/>
          </p:nvSpPr>
          <p:spPr bwMode="auto">
            <a:xfrm>
              <a:off x="2020" y="2904"/>
              <a:ext cx="404" cy="468"/>
            </a:xfrm>
            <a:custGeom>
              <a:avLst/>
              <a:gdLst>
                <a:gd name="T0" fmla="*/ 0 w 21600"/>
                <a:gd name="T1" fmla="*/ 0 h 24199"/>
                <a:gd name="T2" fmla="*/ 0 w 21600"/>
                <a:gd name="T3" fmla="*/ 0 h 24199"/>
                <a:gd name="T4" fmla="*/ 0 w 21600"/>
                <a:gd name="T5" fmla="*/ 0 h 241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4199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468"/>
                    <a:pt x="21547" y="23336"/>
                    <a:pt x="21443" y="24199"/>
                  </a:cubicBezTo>
                </a:path>
                <a:path w="21600" h="24199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468"/>
                    <a:pt x="21547" y="23336"/>
                    <a:pt x="21443" y="24199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zh-CN" altLang="en-US" sz="1350"/>
            </a:p>
          </p:txBody>
        </p:sp>
        <p:sp>
          <p:nvSpPr>
            <p:cNvPr id="61460" name="Arc 69"/>
            <p:cNvSpPr>
              <a:spLocks/>
            </p:cNvSpPr>
            <p:nvPr/>
          </p:nvSpPr>
          <p:spPr bwMode="auto">
            <a:xfrm flipV="1">
              <a:off x="2008" y="1512"/>
              <a:ext cx="404" cy="468"/>
            </a:xfrm>
            <a:custGeom>
              <a:avLst/>
              <a:gdLst>
                <a:gd name="T0" fmla="*/ 0 w 21600"/>
                <a:gd name="T1" fmla="*/ 0 h 24199"/>
                <a:gd name="T2" fmla="*/ 0 w 21600"/>
                <a:gd name="T3" fmla="*/ 0 h 24199"/>
                <a:gd name="T4" fmla="*/ 0 w 21600"/>
                <a:gd name="T5" fmla="*/ 0 h 241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4199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468"/>
                    <a:pt x="21547" y="23336"/>
                    <a:pt x="21443" y="24199"/>
                  </a:cubicBezTo>
                </a:path>
                <a:path w="21600" h="24199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468"/>
                    <a:pt x="21547" y="23336"/>
                    <a:pt x="21443" y="24199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zh-CN" altLang="en-US" sz="1350"/>
            </a:p>
          </p:txBody>
        </p:sp>
        <p:sp>
          <p:nvSpPr>
            <p:cNvPr id="61461" name="Arc 70"/>
            <p:cNvSpPr>
              <a:spLocks/>
            </p:cNvSpPr>
            <p:nvPr/>
          </p:nvSpPr>
          <p:spPr bwMode="auto">
            <a:xfrm flipH="1">
              <a:off x="3376" y="2904"/>
              <a:ext cx="404" cy="468"/>
            </a:xfrm>
            <a:custGeom>
              <a:avLst/>
              <a:gdLst>
                <a:gd name="T0" fmla="*/ 0 w 21600"/>
                <a:gd name="T1" fmla="*/ 0 h 24199"/>
                <a:gd name="T2" fmla="*/ 0 w 21600"/>
                <a:gd name="T3" fmla="*/ 0 h 24199"/>
                <a:gd name="T4" fmla="*/ 0 w 21600"/>
                <a:gd name="T5" fmla="*/ 0 h 241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4199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468"/>
                    <a:pt x="21547" y="23336"/>
                    <a:pt x="21443" y="24199"/>
                  </a:cubicBezTo>
                </a:path>
                <a:path w="21600" h="24199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468"/>
                    <a:pt x="21547" y="23336"/>
                    <a:pt x="21443" y="24199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zh-CN" altLang="en-US" sz="1350"/>
            </a:p>
          </p:txBody>
        </p:sp>
        <p:sp>
          <p:nvSpPr>
            <p:cNvPr id="61462" name="Arc 71"/>
            <p:cNvSpPr>
              <a:spLocks/>
            </p:cNvSpPr>
            <p:nvPr/>
          </p:nvSpPr>
          <p:spPr bwMode="auto">
            <a:xfrm rot="10800000">
              <a:off x="3376" y="1500"/>
              <a:ext cx="404" cy="468"/>
            </a:xfrm>
            <a:custGeom>
              <a:avLst/>
              <a:gdLst>
                <a:gd name="T0" fmla="*/ 0 w 21600"/>
                <a:gd name="T1" fmla="*/ 0 h 24199"/>
                <a:gd name="T2" fmla="*/ 0 w 21600"/>
                <a:gd name="T3" fmla="*/ 0 h 24199"/>
                <a:gd name="T4" fmla="*/ 0 w 21600"/>
                <a:gd name="T5" fmla="*/ 0 h 241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4199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468"/>
                    <a:pt x="21547" y="23336"/>
                    <a:pt x="21443" y="24199"/>
                  </a:cubicBezTo>
                </a:path>
                <a:path w="21600" h="24199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468"/>
                    <a:pt x="21547" y="23336"/>
                    <a:pt x="21443" y="24199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zh-CN" altLang="en-US" sz="1350"/>
            </a:p>
          </p:txBody>
        </p:sp>
      </p:grpSp>
      <p:grpSp>
        <p:nvGrpSpPr>
          <p:cNvPr id="381000" name="Group 72"/>
          <p:cNvGrpSpPr>
            <a:grpSpLocks/>
          </p:cNvGrpSpPr>
          <p:nvPr/>
        </p:nvGrpSpPr>
        <p:grpSpPr bwMode="auto">
          <a:xfrm>
            <a:off x="4413887" y="4525571"/>
            <a:ext cx="742950" cy="1587104"/>
            <a:chOff x="2946" y="1506"/>
            <a:chExt cx="804" cy="1860"/>
          </a:xfrm>
        </p:grpSpPr>
        <p:sp>
          <p:nvSpPr>
            <p:cNvPr id="59409" name="AutoShape 73"/>
            <p:cNvSpPr>
              <a:spLocks/>
            </p:cNvSpPr>
            <p:nvPr/>
          </p:nvSpPr>
          <p:spPr bwMode="auto">
            <a:xfrm rot="5400000">
              <a:off x="3156" y="2772"/>
              <a:ext cx="384" cy="804"/>
            </a:xfrm>
            <a:prstGeom prst="leftBracket">
              <a:avLst>
                <a:gd name="adj" fmla="val 17448"/>
              </a:avLst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9410" name="AutoShape 74"/>
            <p:cNvSpPr>
              <a:spLocks/>
            </p:cNvSpPr>
            <p:nvPr/>
          </p:nvSpPr>
          <p:spPr bwMode="auto">
            <a:xfrm rot="16200000" flipV="1">
              <a:off x="3156" y="1296"/>
              <a:ext cx="384" cy="804"/>
            </a:xfrm>
            <a:prstGeom prst="leftBracket">
              <a:avLst>
                <a:gd name="adj" fmla="val 17448"/>
              </a:avLst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381003" name="Group 75"/>
          <p:cNvGrpSpPr>
            <a:grpSpLocks/>
          </p:cNvGrpSpPr>
          <p:nvPr/>
        </p:nvGrpSpPr>
        <p:grpSpPr bwMode="auto">
          <a:xfrm rot="5400000">
            <a:off x="4093014" y="4522595"/>
            <a:ext cx="682228" cy="1552575"/>
            <a:chOff x="2946" y="1506"/>
            <a:chExt cx="804" cy="1860"/>
          </a:xfrm>
        </p:grpSpPr>
        <p:sp>
          <p:nvSpPr>
            <p:cNvPr id="59407" name="AutoShape 76"/>
            <p:cNvSpPr>
              <a:spLocks/>
            </p:cNvSpPr>
            <p:nvPr/>
          </p:nvSpPr>
          <p:spPr bwMode="auto">
            <a:xfrm rot="5400000">
              <a:off x="3156" y="2784"/>
              <a:ext cx="384" cy="804"/>
            </a:xfrm>
            <a:prstGeom prst="leftBracket">
              <a:avLst>
                <a:gd name="adj" fmla="val 17448"/>
              </a:avLst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9408" name="AutoShape 77"/>
            <p:cNvSpPr>
              <a:spLocks/>
            </p:cNvSpPr>
            <p:nvPr/>
          </p:nvSpPr>
          <p:spPr bwMode="auto">
            <a:xfrm rot="16200000" flipV="1">
              <a:off x="3156" y="1307"/>
              <a:ext cx="384" cy="804"/>
            </a:xfrm>
            <a:prstGeom prst="leftBracket">
              <a:avLst>
                <a:gd name="adj" fmla="val 17448"/>
              </a:avLst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sp>
        <p:nvSpPr>
          <p:cNvPr id="381009" name="AutoShape 81"/>
          <p:cNvSpPr>
            <a:spLocks noChangeArrowheads="1"/>
          </p:cNvSpPr>
          <p:nvPr/>
        </p:nvSpPr>
        <p:spPr bwMode="auto">
          <a:xfrm>
            <a:off x="4035268" y="4471993"/>
            <a:ext cx="842963" cy="80962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81010" name="AutoShape 82"/>
          <p:cNvSpPr>
            <a:spLocks noChangeArrowheads="1"/>
          </p:cNvSpPr>
          <p:nvPr/>
        </p:nvSpPr>
        <p:spPr bwMode="auto">
          <a:xfrm rot="5400000">
            <a:off x="3899537" y="4769650"/>
            <a:ext cx="758429" cy="27027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81011" name="AutoShape 83"/>
          <p:cNvSpPr>
            <a:spLocks noChangeArrowheads="1"/>
          </p:cNvSpPr>
          <p:nvPr/>
        </p:nvSpPr>
        <p:spPr bwMode="auto">
          <a:xfrm>
            <a:off x="4088846" y="4580341"/>
            <a:ext cx="338138" cy="27027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81012" name="AutoShape 84"/>
          <p:cNvSpPr>
            <a:spLocks noChangeArrowheads="1"/>
          </p:cNvSpPr>
          <p:nvPr/>
        </p:nvSpPr>
        <p:spPr bwMode="auto">
          <a:xfrm>
            <a:off x="4088848" y="4450563"/>
            <a:ext cx="708422" cy="158710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pSp>
        <p:nvGrpSpPr>
          <p:cNvPr id="381013" name="Group 85"/>
          <p:cNvGrpSpPr>
            <a:grpSpLocks/>
          </p:cNvGrpSpPr>
          <p:nvPr/>
        </p:nvGrpSpPr>
        <p:grpSpPr bwMode="auto">
          <a:xfrm>
            <a:off x="3008951" y="4039796"/>
            <a:ext cx="2496740" cy="2262188"/>
            <a:chOff x="3022" y="2018"/>
            <a:chExt cx="2097" cy="1900"/>
          </a:xfrm>
        </p:grpSpPr>
        <p:sp>
          <p:nvSpPr>
            <p:cNvPr id="59405" name="AutoShape 86"/>
            <p:cNvSpPr>
              <a:spLocks noChangeArrowheads="1"/>
            </p:cNvSpPr>
            <p:nvPr/>
          </p:nvSpPr>
          <p:spPr bwMode="auto">
            <a:xfrm>
              <a:off x="3022" y="2018"/>
              <a:ext cx="2097" cy="19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61454" name="Object 87"/>
            <p:cNvGraphicFramePr>
              <a:graphicFrameLocks noChangeAspect="1"/>
            </p:cNvGraphicFramePr>
            <p:nvPr/>
          </p:nvGraphicFramePr>
          <p:xfrm>
            <a:off x="3107" y="2148"/>
            <a:ext cx="1842" cy="1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9" name="图片" r:id="rId6" imgW="1381125" imgH="1304925" progId="Word.Picture.8">
                    <p:embed/>
                  </p:oleObj>
                </mc:Choice>
                <mc:Fallback>
                  <p:oleObj name="图片" r:id="rId6" imgW="1381125" imgH="1304925" progId="Word.Picture.8">
                    <p:embed/>
                    <p:pic>
                      <p:nvPicPr>
                        <p:cNvPr id="61454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2148"/>
                          <a:ext cx="1842" cy="1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20654673"/>
      </p:ext>
    </p:extLst>
  </p:cSld>
  <p:clrMapOvr>
    <a:masterClrMapping/>
  </p:clrMapOvr>
  <p:transition>
    <p:wipe dir="r"/>
    <p:sndAc>
      <p:stSnd>
        <p:snd r:embed="rId3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38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810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810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810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810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3810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3810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3809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2" dur="500"/>
                                        <p:tgtEl>
                                          <p:spTgt spid="38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5" t="19484" r="30630" b="52953"/>
          <a:stretch>
            <a:fillRect/>
          </a:stretch>
        </p:blipFill>
        <p:spPr bwMode="auto">
          <a:xfrm>
            <a:off x="746355" y="248687"/>
            <a:ext cx="7570748" cy="32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7128" r="23711" b="56294"/>
          <a:stretch>
            <a:fillRect/>
          </a:stretch>
        </p:blipFill>
        <p:spPr bwMode="auto">
          <a:xfrm>
            <a:off x="63497" y="3378104"/>
            <a:ext cx="8996333" cy="318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90772" y="4858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练习：</a:t>
            </a:r>
          </a:p>
        </p:txBody>
      </p:sp>
    </p:spTree>
    <p:extLst>
      <p:ext uri="{BB962C8B-B14F-4D97-AF65-F5344CB8AC3E}">
        <p14:creationId xmlns:p14="http://schemas.microsoft.com/office/powerpoint/2010/main" val="405069508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ChangeArrowheads="1"/>
          </p:cNvSpPr>
          <p:nvPr/>
        </p:nvSpPr>
        <p:spPr bwMode="auto">
          <a:xfrm>
            <a:off x="4577034" y="240977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5363" name="Rectangle 7"/>
          <p:cNvSpPr>
            <a:spLocks noChangeArrowheads="1"/>
          </p:cNvSpPr>
          <p:nvPr/>
        </p:nvSpPr>
        <p:spPr bwMode="auto">
          <a:xfrm>
            <a:off x="4577034" y="240977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5364" name="Rectangle 8"/>
          <p:cNvSpPr>
            <a:spLocks noChangeArrowheads="1"/>
          </p:cNvSpPr>
          <p:nvPr/>
        </p:nvSpPr>
        <p:spPr bwMode="auto">
          <a:xfrm>
            <a:off x="4577034" y="240620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>
              <a:solidFill>
                <a:srgbClr val="000000"/>
              </a:solidFill>
            </a:endParaRPr>
          </a:p>
        </p:txBody>
      </p:sp>
      <p:grpSp>
        <p:nvGrpSpPr>
          <p:cNvPr id="402526" name="Group 94"/>
          <p:cNvGrpSpPr>
            <a:grpSpLocks/>
          </p:cNvGrpSpPr>
          <p:nvPr/>
        </p:nvGrpSpPr>
        <p:grpSpPr bwMode="auto">
          <a:xfrm>
            <a:off x="1283037" y="1381196"/>
            <a:ext cx="5973365" cy="577454"/>
            <a:chOff x="-750" y="138"/>
            <a:chExt cx="5017" cy="485"/>
          </a:xfrm>
        </p:grpSpPr>
        <p:sp>
          <p:nvSpPr>
            <p:cNvPr id="15372" name="Rectangle 41"/>
            <p:cNvSpPr>
              <a:spLocks noChangeArrowheads="1"/>
            </p:cNvSpPr>
            <p:nvPr/>
          </p:nvSpPr>
          <p:spPr bwMode="auto">
            <a:xfrm>
              <a:off x="-750" y="138"/>
              <a:ext cx="5017" cy="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tabLst>
                  <a:tab pos="228600" algn="l"/>
                </a:tabLst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8001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228600" algn="l"/>
                </a:tabLst>
                <a:defRPr sz="30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2pPr>
              <a:lvl3pPr marL="12573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tabLst>
                  <a:tab pos="228600" algn="l"/>
                </a:tabLst>
                <a:defRPr sz="28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714500" indent="-3429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4pPr>
              <a:lvl5pPr marL="2171700" indent="-3429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5pPr>
              <a:lvl6pPr marL="26289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6pPr>
              <a:lvl7pPr marL="30861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7pPr>
              <a:lvl8pPr marL="35433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8pPr>
              <a:lvl9pPr marL="4000500" indent="-3429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tabLst>
                  <a:tab pos="228600" algn="l"/>
                </a:tabLs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zh-CN" altLang="en-US" sz="2100" dirty="0">
                  <a:solidFill>
                    <a:srgbClr val="000066"/>
                  </a:solidFill>
                  <a:latin typeface="楷体_GB2312" pitchFamily="49" charset="-122"/>
                </a:rPr>
                <a:t>例</a:t>
              </a:r>
              <a:r>
                <a:rPr lang="zh-CN" altLang="en-US" sz="2100" dirty="0">
                  <a:solidFill>
                    <a:srgbClr val="000066"/>
                  </a:solidFill>
                  <a:latin typeface="宋体-方正超大字符集" pitchFamily="65" charset="-122"/>
                  <a:ea typeface="宋体-方正超大字符集" pitchFamily="65" charset="-122"/>
                </a:rPr>
                <a:t>：</a:t>
              </a:r>
              <a:r>
                <a:rPr lang="zh-CN" altLang="en-US" sz="2100" dirty="0">
                  <a:solidFill>
                    <a:srgbClr val="000066"/>
                  </a:solidFill>
                  <a:latin typeface="楷体_GB2312" pitchFamily="49" charset="-122"/>
                </a:rPr>
                <a:t>试化简下列逻辑函数</a:t>
              </a:r>
              <a:r>
                <a:rPr lang="en-US" altLang="zh-CN" sz="2100" i="1" dirty="0">
                  <a:solidFill>
                    <a:srgbClr val="000066"/>
                  </a:solidFill>
                  <a:latin typeface="宋体-方正超大字符集" pitchFamily="65" charset="-122"/>
                  <a:ea typeface="宋体-方正超大字符集" pitchFamily="65" charset="-122"/>
                </a:rPr>
                <a:t>L</a:t>
              </a:r>
              <a:r>
                <a:rPr lang="en-US" altLang="zh-CN" sz="2100" dirty="0">
                  <a:solidFill>
                    <a:srgbClr val="000066"/>
                  </a:solidFill>
                  <a:latin typeface="宋体-方正超大字符集" pitchFamily="65" charset="-122"/>
                  <a:ea typeface="宋体-方正超大字符集" pitchFamily="65" charset="-122"/>
                </a:rPr>
                <a:t>=</a:t>
              </a:r>
              <a:r>
                <a:rPr lang="en-US" altLang="zh-CN" sz="21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(</a:t>
              </a:r>
              <a:r>
                <a:rPr lang="en-US" altLang="zh-CN" sz="21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 + B</a:t>
              </a:r>
              <a:r>
                <a:rPr lang="en-US" altLang="zh-CN" sz="21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)(</a:t>
              </a:r>
              <a:r>
                <a:rPr lang="en-US" altLang="zh-CN" sz="21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A + B</a:t>
              </a:r>
              <a:r>
                <a:rPr lang="en-US" altLang="zh-CN" sz="21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-方正超大字符集" pitchFamily="65" charset="-122"/>
                </a:rPr>
                <a:t>)</a:t>
              </a:r>
              <a:endParaRPr lang="en-US" altLang="zh-CN" sz="2100" dirty="0">
                <a:solidFill>
                  <a:srgbClr val="000066"/>
                </a:solidFill>
                <a:latin typeface="宋体-方正超大字符集" pitchFamily="65" charset="-122"/>
                <a:ea typeface="宋体-方正超大字符集" pitchFamily="65" charset="-122"/>
              </a:endParaRPr>
            </a:p>
          </p:txBody>
        </p:sp>
        <p:sp>
          <p:nvSpPr>
            <p:cNvPr id="15373" name="Line 48"/>
            <p:cNvSpPr>
              <a:spLocks noChangeShapeType="1"/>
            </p:cNvSpPr>
            <p:nvPr/>
          </p:nvSpPr>
          <p:spPr bwMode="auto">
            <a:xfrm>
              <a:off x="2802" y="273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>
                <a:solidFill>
                  <a:srgbClr val="000000"/>
                </a:solidFill>
                <a:latin typeface="Arial Narrow" charset="0"/>
                <a:ea typeface="宋体" charset="0"/>
              </a:endParaRPr>
            </a:p>
          </p:txBody>
        </p:sp>
      </p:grpSp>
      <p:sp>
        <p:nvSpPr>
          <p:cNvPr id="15366" name="Rectangle 56"/>
          <p:cNvSpPr>
            <a:spLocks noChangeArrowheads="1"/>
          </p:cNvSpPr>
          <p:nvPr/>
        </p:nvSpPr>
        <p:spPr bwMode="auto">
          <a:xfrm>
            <a:off x="4279377" y="27074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402491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305405"/>
              </p:ext>
            </p:extLst>
          </p:nvPr>
        </p:nvGraphicFramePr>
        <p:xfrm>
          <a:off x="1677359" y="2092000"/>
          <a:ext cx="4206478" cy="464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" name="公式" r:id="rId4" imgW="2070100" imgH="228600" progId="Equation.3">
                  <p:embed/>
                </p:oleObj>
              </mc:Choice>
              <mc:Fallback>
                <p:oleObj name="公式" r:id="rId4" imgW="2070100" imgH="228600" progId="Equation.3">
                  <p:embed/>
                  <p:pic>
                    <p:nvPicPr>
                      <p:cNvPr id="402491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359" y="2092000"/>
                        <a:ext cx="4206478" cy="464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522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973152"/>
              </p:ext>
            </p:extLst>
          </p:nvPr>
        </p:nvGraphicFramePr>
        <p:xfrm>
          <a:off x="1886908" y="2632542"/>
          <a:ext cx="5238750" cy="489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name="公式" r:id="rId6" imgW="2578100" imgH="241300" progId="Equation.3">
                  <p:embed/>
                </p:oleObj>
              </mc:Choice>
              <mc:Fallback>
                <p:oleObj name="公式" r:id="rId6" imgW="2578100" imgH="241300" progId="Equation.3">
                  <p:embed/>
                  <p:pic>
                    <p:nvPicPr>
                      <p:cNvPr id="402522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908" y="2632542"/>
                        <a:ext cx="5238750" cy="489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523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98207"/>
              </p:ext>
            </p:extLst>
          </p:nvPr>
        </p:nvGraphicFramePr>
        <p:xfrm>
          <a:off x="1913398" y="3089743"/>
          <a:ext cx="3638550" cy="463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name="公式" r:id="rId8" imgW="1790700" imgH="228600" progId="Equation.3">
                  <p:embed/>
                </p:oleObj>
              </mc:Choice>
              <mc:Fallback>
                <p:oleObj name="公式" r:id="rId8" imgW="1790700" imgH="228600" progId="Equation.3">
                  <p:embed/>
                  <p:pic>
                    <p:nvPicPr>
                      <p:cNvPr id="402523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3398" y="3089743"/>
                        <a:ext cx="3638550" cy="4631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524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732644"/>
              </p:ext>
            </p:extLst>
          </p:nvPr>
        </p:nvGraphicFramePr>
        <p:xfrm>
          <a:off x="1886909" y="3658862"/>
          <a:ext cx="4954190" cy="463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name="公式" r:id="rId10" imgW="2438400" imgH="228600" progId="Equation.3">
                  <p:embed/>
                </p:oleObj>
              </mc:Choice>
              <mc:Fallback>
                <p:oleObj name="公式" r:id="rId10" imgW="2438400" imgH="228600" progId="Equation.3">
                  <p:embed/>
                  <p:pic>
                    <p:nvPicPr>
                      <p:cNvPr id="402524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909" y="3658862"/>
                        <a:ext cx="4954190" cy="4631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525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724430"/>
              </p:ext>
            </p:extLst>
          </p:nvPr>
        </p:nvGraphicFramePr>
        <p:xfrm>
          <a:off x="1940486" y="4175594"/>
          <a:ext cx="4180285" cy="411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" name="公式" r:id="rId12" imgW="2057400" imgH="203200" progId="Equation.3">
                  <p:embed/>
                </p:oleObj>
              </mc:Choice>
              <mc:Fallback>
                <p:oleObj name="公式" r:id="rId12" imgW="2057400" imgH="203200" progId="Equation.3">
                  <p:embed/>
                  <p:pic>
                    <p:nvPicPr>
                      <p:cNvPr id="402525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0486" y="4175594"/>
                        <a:ext cx="4180285" cy="411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331484"/>
      </p:ext>
    </p:extLst>
  </p:cSld>
  <p:clrMapOvr>
    <a:masterClrMapping/>
  </p:clrMapOvr>
  <p:transition>
    <p:wipe dir="d"/>
    <p:sndAc>
      <p:stSnd>
        <p:snd r:embed="rId3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2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044" name="Group 20"/>
          <p:cNvGrpSpPr>
            <a:grpSpLocks/>
          </p:cNvGrpSpPr>
          <p:nvPr/>
        </p:nvGrpSpPr>
        <p:grpSpPr bwMode="auto">
          <a:xfrm>
            <a:off x="2443204" y="1072626"/>
            <a:ext cx="1788319" cy="1754981"/>
            <a:chOff x="4080" y="1152"/>
            <a:chExt cx="1502" cy="1474"/>
          </a:xfrm>
        </p:grpSpPr>
        <p:sp>
          <p:nvSpPr>
            <p:cNvPr id="62509" name="AutoShape 21"/>
            <p:cNvSpPr>
              <a:spLocks noChangeArrowheads="1"/>
            </p:cNvSpPr>
            <p:nvPr/>
          </p:nvSpPr>
          <p:spPr bwMode="auto">
            <a:xfrm>
              <a:off x="4080" y="1152"/>
              <a:ext cx="1502" cy="147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  <p:grpSp>
          <p:nvGrpSpPr>
            <p:cNvPr id="62510" name="Group 22"/>
            <p:cNvGrpSpPr>
              <a:grpSpLocks/>
            </p:cNvGrpSpPr>
            <p:nvPr/>
          </p:nvGrpSpPr>
          <p:grpSpPr bwMode="auto">
            <a:xfrm>
              <a:off x="4128" y="1248"/>
              <a:ext cx="1343" cy="1309"/>
              <a:chOff x="4128" y="960"/>
              <a:chExt cx="1343" cy="1309"/>
            </a:xfrm>
          </p:grpSpPr>
          <p:graphicFrame>
            <p:nvGraphicFramePr>
              <p:cNvPr id="62511" name="Object 23"/>
              <p:cNvGraphicFramePr>
                <a:graphicFrameLocks noChangeAspect="1"/>
              </p:cNvGraphicFramePr>
              <p:nvPr/>
            </p:nvGraphicFramePr>
            <p:xfrm>
              <a:off x="4128" y="960"/>
              <a:ext cx="1343" cy="13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52" name="图片" r:id="rId5" imgW="1881992" imgH="1838932" progId="Word.Picture.8">
                      <p:embed/>
                    </p:oleObj>
                  </mc:Choice>
                  <mc:Fallback>
                    <p:oleObj name="图片" r:id="rId5" imgW="1881992" imgH="1838932" progId="Word.Picture.8">
                      <p:embed/>
                      <p:pic>
                        <p:nvPicPr>
                          <p:cNvPr id="62511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8" y="960"/>
                            <a:ext cx="1343" cy="13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512" name="Text Box 24"/>
              <p:cNvSpPr txBox="1">
                <a:spLocks noChangeArrowheads="1"/>
              </p:cNvSpPr>
              <p:nvPr/>
            </p:nvSpPr>
            <p:spPr bwMode="auto">
              <a:xfrm>
                <a:off x="4464" y="172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62513" name="Text Box 25"/>
              <p:cNvSpPr txBox="1">
                <a:spLocks noChangeArrowheads="1"/>
              </p:cNvSpPr>
              <p:nvPr/>
            </p:nvSpPr>
            <p:spPr bwMode="auto">
              <a:xfrm>
                <a:off x="4464" y="129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14" name="Text Box 26"/>
              <p:cNvSpPr txBox="1">
                <a:spLocks noChangeArrowheads="1"/>
              </p:cNvSpPr>
              <p:nvPr/>
            </p:nvSpPr>
            <p:spPr bwMode="auto">
              <a:xfrm>
                <a:off x="4752" y="129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15" name="Text Box 27"/>
              <p:cNvSpPr txBox="1">
                <a:spLocks noChangeArrowheads="1"/>
              </p:cNvSpPr>
              <p:nvPr/>
            </p:nvSpPr>
            <p:spPr bwMode="auto">
              <a:xfrm>
                <a:off x="4944" y="129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16" name="Text Box 28"/>
              <p:cNvSpPr txBox="1">
                <a:spLocks noChangeArrowheads="1"/>
              </p:cNvSpPr>
              <p:nvPr/>
            </p:nvSpPr>
            <p:spPr bwMode="auto">
              <a:xfrm>
                <a:off x="5184" y="129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17" name="Text Box 29"/>
              <p:cNvSpPr txBox="1">
                <a:spLocks noChangeArrowheads="1"/>
              </p:cNvSpPr>
              <p:nvPr/>
            </p:nvSpPr>
            <p:spPr bwMode="auto">
              <a:xfrm>
                <a:off x="4497" y="196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18" name="Text Box 30"/>
              <p:cNvSpPr txBox="1">
                <a:spLocks noChangeArrowheads="1"/>
              </p:cNvSpPr>
              <p:nvPr/>
            </p:nvSpPr>
            <p:spPr bwMode="auto">
              <a:xfrm>
                <a:off x="4704" y="196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19" name="Text Box 31"/>
              <p:cNvSpPr txBox="1">
                <a:spLocks noChangeArrowheads="1"/>
              </p:cNvSpPr>
              <p:nvPr/>
            </p:nvSpPr>
            <p:spPr bwMode="auto">
              <a:xfrm>
                <a:off x="4944" y="196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20" name="Text Box 32"/>
              <p:cNvSpPr txBox="1">
                <a:spLocks noChangeArrowheads="1"/>
              </p:cNvSpPr>
              <p:nvPr/>
            </p:nvSpPr>
            <p:spPr bwMode="auto">
              <a:xfrm>
                <a:off x="5184" y="196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21" name="Text Box 33"/>
              <p:cNvSpPr txBox="1">
                <a:spLocks noChangeArrowheads="1"/>
              </p:cNvSpPr>
              <p:nvPr/>
            </p:nvSpPr>
            <p:spPr bwMode="auto">
              <a:xfrm>
                <a:off x="5169" y="1737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22" name="Text Box 34"/>
              <p:cNvSpPr txBox="1">
                <a:spLocks noChangeArrowheads="1"/>
              </p:cNvSpPr>
              <p:nvPr/>
            </p:nvSpPr>
            <p:spPr bwMode="auto">
              <a:xfrm>
                <a:off x="4944" y="172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23" name="Text Box 35"/>
              <p:cNvSpPr txBox="1">
                <a:spLocks noChangeArrowheads="1"/>
              </p:cNvSpPr>
              <p:nvPr/>
            </p:nvSpPr>
            <p:spPr bwMode="auto">
              <a:xfrm>
                <a:off x="4704" y="172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24" name="Text Box 36"/>
              <p:cNvSpPr txBox="1">
                <a:spLocks noChangeArrowheads="1"/>
              </p:cNvSpPr>
              <p:nvPr/>
            </p:nvSpPr>
            <p:spPr bwMode="auto">
              <a:xfrm>
                <a:off x="4704" y="148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25" name="Text Box 37"/>
              <p:cNvSpPr txBox="1">
                <a:spLocks noChangeArrowheads="1"/>
              </p:cNvSpPr>
              <p:nvPr/>
            </p:nvSpPr>
            <p:spPr bwMode="auto">
              <a:xfrm>
                <a:off x="4977" y="153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26" name="Text Box 38"/>
              <p:cNvSpPr txBox="1">
                <a:spLocks noChangeArrowheads="1"/>
              </p:cNvSpPr>
              <p:nvPr/>
            </p:nvSpPr>
            <p:spPr bwMode="auto">
              <a:xfrm>
                <a:off x="5184" y="153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27" name="Text Box 39"/>
              <p:cNvSpPr txBox="1">
                <a:spLocks noChangeArrowheads="1"/>
              </p:cNvSpPr>
              <p:nvPr/>
            </p:nvSpPr>
            <p:spPr bwMode="auto">
              <a:xfrm>
                <a:off x="4464" y="148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</p:grpSp>
      <p:graphicFrame>
        <p:nvGraphicFramePr>
          <p:cNvPr id="38506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330872"/>
              </p:ext>
            </p:extLst>
          </p:nvPr>
        </p:nvGraphicFramePr>
        <p:xfrm>
          <a:off x="1545952" y="605152"/>
          <a:ext cx="506134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3" name="Equation" r:id="rId7" imgW="2848137" imgH="171529" progId="Equation.DSMT4">
                  <p:embed/>
                </p:oleObj>
              </mc:Choice>
              <mc:Fallback>
                <p:oleObj name="Equation" r:id="rId7" imgW="2848137" imgH="171529" progId="Equation.DSMT4">
                  <p:embed/>
                  <p:pic>
                    <p:nvPicPr>
                      <p:cNvPr id="385064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952" y="605152"/>
                        <a:ext cx="506134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65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724153"/>
              </p:ext>
            </p:extLst>
          </p:nvPr>
        </p:nvGraphicFramePr>
        <p:xfrm>
          <a:off x="5717363" y="1588429"/>
          <a:ext cx="1899047" cy="460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4" name="Equation" r:id="rId9" imgW="800038" imgH="133271" progId="Equation.DSMT4">
                  <p:embed/>
                </p:oleObj>
              </mc:Choice>
              <mc:Fallback>
                <p:oleObj name="Equation" r:id="rId9" imgW="800038" imgH="133271" progId="Equation.DSMT4">
                  <p:embed/>
                  <p:pic>
                    <p:nvPicPr>
                      <p:cNvPr id="385065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7363" y="1588429"/>
                        <a:ext cx="1899047" cy="4607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5066" name="Group 42"/>
          <p:cNvGrpSpPr>
            <a:grpSpLocks/>
          </p:cNvGrpSpPr>
          <p:nvPr/>
        </p:nvGrpSpPr>
        <p:grpSpPr bwMode="auto">
          <a:xfrm>
            <a:off x="4232712" y="1102391"/>
            <a:ext cx="695325" cy="451247"/>
            <a:chOff x="3504" y="1776"/>
            <a:chExt cx="802" cy="443"/>
          </a:xfrm>
        </p:grpSpPr>
        <p:graphicFrame>
          <p:nvGraphicFramePr>
            <p:cNvPr id="62507" name="Object 43"/>
            <p:cNvGraphicFramePr>
              <a:graphicFrameLocks noChangeAspect="1"/>
            </p:cNvGraphicFramePr>
            <p:nvPr/>
          </p:nvGraphicFramePr>
          <p:xfrm>
            <a:off x="4051" y="1776"/>
            <a:ext cx="255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55" name="Equation" r:id="rId11" imgW="66530" imgH="114353" progId="Equation.DSMT4">
                    <p:embed/>
                  </p:oleObj>
                </mc:Choice>
                <mc:Fallback>
                  <p:oleObj name="Equation" r:id="rId11" imgW="66530" imgH="114353" progId="Equation.DSMT4">
                    <p:embed/>
                    <p:pic>
                      <p:nvPicPr>
                        <p:cNvPr id="62507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1" y="1776"/>
                          <a:ext cx="255" cy="340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33CC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508" name="Line 44"/>
            <p:cNvSpPr>
              <a:spLocks noChangeShapeType="1"/>
            </p:cNvSpPr>
            <p:nvPr/>
          </p:nvSpPr>
          <p:spPr bwMode="auto">
            <a:xfrm flipH="1">
              <a:off x="3504" y="1979"/>
              <a:ext cx="432" cy="24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385069" name="Rectangle 45"/>
          <p:cNvSpPr>
            <a:spLocks noChangeArrowheads="1"/>
          </p:cNvSpPr>
          <p:nvPr/>
        </p:nvSpPr>
        <p:spPr bwMode="auto">
          <a:xfrm>
            <a:off x="457020" y="222488"/>
            <a:ext cx="3345965" cy="42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zh-CN" altLang="en-US" sz="1950" dirty="0">
                <a:solidFill>
                  <a:srgbClr val="000066"/>
                </a:solidFill>
                <a:latin typeface="楷体_GB2312" pitchFamily="49" charset="-122"/>
              </a:rPr>
              <a:t>例</a:t>
            </a:r>
            <a:r>
              <a:rPr lang="en-US" altLang="zh-CN" sz="1950" dirty="0">
                <a:solidFill>
                  <a:srgbClr val="000066"/>
                </a:solidFill>
                <a:latin typeface="楷体_GB2312" pitchFamily="49" charset="-122"/>
              </a:rPr>
              <a:t>2.4.2   </a:t>
            </a:r>
            <a:r>
              <a:rPr lang="zh-CN" altLang="en-US" sz="1950" dirty="0">
                <a:solidFill>
                  <a:srgbClr val="000066"/>
                </a:solidFill>
                <a:latin typeface="楷体_GB2312" pitchFamily="49" charset="-122"/>
              </a:rPr>
              <a:t>用卡诺图化简</a:t>
            </a:r>
          </a:p>
        </p:txBody>
      </p:sp>
      <p:grpSp>
        <p:nvGrpSpPr>
          <p:cNvPr id="385070" name="Group 46"/>
          <p:cNvGrpSpPr>
            <a:grpSpLocks/>
          </p:cNvGrpSpPr>
          <p:nvPr/>
        </p:nvGrpSpPr>
        <p:grpSpPr bwMode="auto">
          <a:xfrm>
            <a:off x="2558695" y="2747835"/>
            <a:ext cx="1788319" cy="1754981"/>
            <a:chOff x="4080" y="1152"/>
            <a:chExt cx="1502" cy="1474"/>
          </a:xfrm>
        </p:grpSpPr>
        <p:sp>
          <p:nvSpPr>
            <p:cNvPr id="62488" name="AutoShape 47"/>
            <p:cNvSpPr>
              <a:spLocks noChangeArrowheads="1"/>
            </p:cNvSpPr>
            <p:nvPr/>
          </p:nvSpPr>
          <p:spPr bwMode="auto">
            <a:xfrm>
              <a:off x="4080" y="1152"/>
              <a:ext cx="1502" cy="147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  <p:grpSp>
          <p:nvGrpSpPr>
            <p:cNvPr id="62489" name="Group 48"/>
            <p:cNvGrpSpPr>
              <a:grpSpLocks/>
            </p:cNvGrpSpPr>
            <p:nvPr/>
          </p:nvGrpSpPr>
          <p:grpSpPr bwMode="auto">
            <a:xfrm>
              <a:off x="4128" y="1248"/>
              <a:ext cx="1343" cy="1309"/>
              <a:chOff x="4128" y="960"/>
              <a:chExt cx="1343" cy="1309"/>
            </a:xfrm>
          </p:grpSpPr>
          <p:graphicFrame>
            <p:nvGraphicFramePr>
              <p:cNvPr id="62490" name="Object 49"/>
              <p:cNvGraphicFramePr>
                <a:graphicFrameLocks noChangeAspect="1"/>
              </p:cNvGraphicFramePr>
              <p:nvPr/>
            </p:nvGraphicFramePr>
            <p:xfrm>
              <a:off x="4128" y="960"/>
              <a:ext cx="1343" cy="13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56" name="图片" r:id="rId13" imgW="1881992" imgH="1838932" progId="Word.Picture.8">
                      <p:embed/>
                    </p:oleObj>
                  </mc:Choice>
                  <mc:Fallback>
                    <p:oleObj name="图片" r:id="rId13" imgW="1881992" imgH="1838932" progId="Word.Picture.8">
                      <p:embed/>
                      <p:pic>
                        <p:nvPicPr>
                          <p:cNvPr id="6249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8" y="960"/>
                            <a:ext cx="1343" cy="13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491" name="Text Box 50"/>
              <p:cNvSpPr txBox="1">
                <a:spLocks noChangeArrowheads="1"/>
              </p:cNvSpPr>
              <p:nvPr/>
            </p:nvSpPr>
            <p:spPr bwMode="auto">
              <a:xfrm>
                <a:off x="4464" y="172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62492" name="Text Box 51"/>
              <p:cNvSpPr txBox="1">
                <a:spLocks noChangeArrowheads="1"/>
              </p:cNvSpPr>
              <p:nvPr/>
            </p:nvSpPr>
            <p:spPr bwMode="auto">
              <a:xfrm>
                <a:off x="4464" y="129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493" name="Text Box 52"/>
              <p:cNvSpPr txBox="1">
                <a:spLocks noChangeArrowheads="1"/>
              </p:cNvSpPr>
              <p:nvPr/>
            </p:nvSpPr>
            <p:spPr bwMode="auto">
              <a:xfrm>
                <a:off x="4752" y="129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494" name="Text Box 53"/>
              <p:cNvSpPr txBox="1">
                <a:spLocks noChangeArrowheads="1"/>
              </p:cNvSpPr>
              <p:nvPr/>
            </p:nvSpPr>
            <p:spPr bwMode="auto">
              <a:xfrm>
                <a:off x="4944" y="129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495" name="Text Box 54"/>
              <p:cNvSpPr txBox="1">
                <a:spLocks noChangeArrowheads="1"/>
              </p:cNvSpPr>
              <p:nvPr/>
            </p:nvSpPr>
            <p:spPr bwMode="auto">
              <a:xfrm>
                <a:off x="5184" y="129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496" name="Text Box 55"/>
              <p:cNvSpPr txBox="1">
                <a:spLocks noChangeArrowheads="1"/>
              </p:cNvSpPr>
              <p:nvPr/>
            </p:nvSpPr>
            <p:spPr bwMode="auto">
              <a:xfrm>
                <a:off x="4497" y="196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497" name="Text Box 56"/>
              <p:cNvSpPr txBox="1">
                <a:spLocks noChangeArrowheads="1"/>
              </p:cNvSpPr>
              <p:nvPr/>
            </p:nvSpPr>
            <p:spPr bwMode="auto">
              <a:xfrm>
                <a:off x="4704" y="196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498" name="Text Box 57"/>
              <p:cNvSpPr txBox="1">
                <a:spLocks noChangeArrowheads="1"/>
              </p:cNvSpPr>
              <p:nvPr/>
            </p:nvSpPr>
            <p:spPr bwMode="auto">
              <a:xfrm>
                <a:off x="4944" y="196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499" name="Text Box 58"/>
              <p:cNvSpPr txBox="1">
                <a:spLocks noChangeArrowheads="1"/>
              </p:cNvSpPr>
              <p:nvPr/>
            </p:nvSpPr>
            <p:spPr bwMode="auto">
              <a:xfrm>
                <a:off x="5184" y="196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00" name="Text Box 59"/>
              <p:cNvSpPr txBox="1">
                <a:spLocks noChangeArrowheads="1"/>
              </p:cNvSpPr>
              <p:nvPr/>
            </p:nvSpPr>
            <p:spPr bwMode="auto">
              <a:xfrm>
                <a:off x="5169" y="1737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01" name="Text Box 60"/>
              <p:cNvSpPr txBox="1">
                <a:spLocks noChangeArrowheads="1"/>
              </p:cNvSpPr>
              <p:nvPr/>
            </p:nvSpPr>
            <p:spPr bwMode="auto">
              <a:xfrm>
                <a:off x="4944" y="172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02" name="Text Box 61"/>
              <p:cNvSpPr txBox="1">
                <a:spLocks noChangeArrowheads="1"/>
              </p:cNvSpPr>
              <p:nvPr/>
            </p:nvSpPr>
            <p:spPr bwMode="auto">
              <a:xfrm>
                <a:off x="4704" y="172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03" name="Text Box 62"/>
              <p:cNvSpPr txBox="1">
                <a:spLocks noChangeArrowheads="1"/>
              </p:cNvSpPr>
              <p:nvPr/>
            </p:nvSpPr>
            <p:spPr bwMode="auto">
              <a:xfrm>
                <a:off x="4704" y="148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04" name="Text Box 63"/>
              <p:cNvSpPr txBox="1">
                <a:spLocks noChangeArrowheads="1"/>
              </p:cNvSpPr>
              <p:nvPr/>
            </p:nvSpPr>
            <p:spPr bwMode="auto">
              <a:xfrm>
                <a:off x="4977" y="153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05" name="Text Box 64"/>
              <p:cNvSpPr txBox="1">
                <a:spLocks noChangeArrowheads="1"/>
              </p:cNvSpPr>
              <p:nvPr/>
            </p:nvSpPr>
            <p:spPr bwMode="auto">
              <a:xfrm>
                <a:off x="5184" y="1536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2506" name="Text Box 65"/>
              <p:cNvSpPr txBox="1">
                <a:spLocks noChangeArrowheads="1"/>
              </p:cNvSpPr>
              <p:nvPr/>
            </p:nvSpPr>
            <p:spPr bwMode="auto">
              <a:xfrm>
                <a:off x="4464" y="1488"/>
                <a:ext cx="25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30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tabLst>
                    <a:tab pos="228600" algn="l"/>
                  </a:tabLst>
                  <a:defRPr sz="28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tabLst>
                    <a:tab pos="228600" algn="l"/>
                  </a:tabLst>
                  <a:defRPr sz="2400" b="1">
                    <a:solidFill>
                      <a:schemeClr val="tx1"/>
                    </a:solidFill>
                    <a:latin typeface="Arial Narrow" panose="020B060602020203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35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</p:grpSp>
      <p:sp>
        <p:nvSpPr>
          <p:cNvPr id="385090" name="AutoShape 66"/>
          <p:cNvSpPr>
            <a:spLocks noChangeArrowheads="1"/>
          </p:cNvSpPr>
          <p:nvPr/>
        </p:nvSpPr>
        <p:spPr bwMode="auto">
          <a:xfrm rot="16200000">
            <a:off x="3223062" y="1858437"/>
            <a:ext cx="1114425" cy="571500"/>
          </a:xfrm>
          <a:prstGeom prst="roundRect">
            <a:avLst>
              <a:gd name="adj" fmla="val 36704"/>
            </a:avLst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grpSp>
        <p:nvGrpSpPr>
          <p:cNvPr id="385091" name="Group 67"/>
          <p:cNvGrpSpPr>
            <a:grpSpLocks/>
          </p:cNvGrpSpPr>
          <p:nvPr/>
        </p:nvGrpSpPr>
        <p:grpSpPr bwMode="auto">
          <a:xfrm>
            <a:off x="3992206" y="1987025"/>
            <a:ext cx="1079897" cy="561975"/>
            <a:chOff x="3413" y="2448"/>
            <a:chExt cx="907" cy="472"/>
          </a:xfrm>
        </p:grpSpPr>
        <p:graphicFrame>
          <p:nvGraphicFramePr>
            <p:cNvPr id="62486" name="Object 68"/>
            <p:cNvGraphicFramePr>
              <a:graphicFrameLocks noChangeAspect="1"/>
            </p:cNvGraphicFramePr>
            <p:nvPr/>
          </p:nvGraphicFramePr>
          <p:xfrm>
            <a:off x="4080" y="2640"/>
            <a:ext cx="24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57" name="Equation" r:id="rId14" imgW="66530" imgH="95434" progId="Equation.DSMT4">
                    <p:embed/>
                  </p:oleObj>
                </mc:Choice>
                <mc:Fallback>
                  <p:oleObj name="Equation" r:id="rId14" imgW="66530" imgH="95434" progId="Equation.DSMT4">
                    <p:embed/>
                    <p:pic>
                      <p:nvPicPr>
                        <p:cNvPr id="62486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640"/>
                          <a:ext cx="240" cy="280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7" name="Line 69"/>
            <p:cNvSpPr>
              <a:spLocks noChangeShapeType="1"/>
            </p:cNvSpPr>
            <p:nvPr/>
          </p:nvSpPr>
          <p:spPr bwMode="auto">
            <a:xfrm flipH="1" flipV="1">
              <a:off x="3413" y="2448"/>
              <a:ext cx="672" cy="33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385094" name="AutoShape 70"/>
          <p:cNvSpPr>
            <a:spLocks noChangeArrowheads="1"/>
          </p:cNvSpPr>
          <p:nvPr/>
        </p:nvSpPr>
        <p:spPr bwMode="auto">
          <a:xfrm rot="16200000">
            <a:off x="2914690" y="1858437"/>
            <a:ext cx="1114425" cy="571500"/>
          </a:xfrm>
          <a:prstGeom prst="roundRect">
            <a:avLst>
              <a:gd name="adj" fmla="val 36704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grpSp>
        <p:nvGrpSpPr>
          <p:cNvPr id="385095" name="Group 71"/>
          <p:cNvGrpSpPr>
            <a:grpSpLocks/>
          </p:cNvGrpSpPr>
          <p:nvPr/>
        </p:nvGrpSpPr>
        <p:grpSpPr bwMode="auto">
          <a:xfrm>
            <a:off x="1870513" y="2094182"/>
            <a:ext cx="1282303" cy="572690"/>
            <a:chOff x="1488" y="2784"/>
            <a:chExt cx="1248" cy="580"/>
          </a:xfrm>
        </p:grpSpPr>
        <p:graphicFrame>
          <p:nvGraphicFramePr>
            <p:cNvPr id="62484" name="Object 72"/>
            <p:cNvGraphicFramePr>
              <a:graphicFrameLocks noChangeAspect="1"/>
            </p:cNvGraphicFramePr>
            <p:nvPr/>
          </p:nvGraphicFramePr>
          <p:xfrm>
            <a:off x="1488" y="3024"/>
            <a:ext cx="340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58" name="Equation" r:id="rId16" imgW="76214" imgH="76095" progId="Equation.DSMT4">
                    <p:embed/>
                  </p:oleObj>
                </mc:Choice>
                <mc:Fallback>
                  <p:oleObj name="Equation" r:id="rId16" imgW="76214" imgH="76095" progId="Equation.DSMT4">
                    <p:embed/>
                    <p:pic>
                      <p:nvPicPr>
                        <p:cNvPr id="62484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3024"/>
                          <a:ext cx="340" cy="34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5" name="Line 73"/>
            <p:cNvSpPr>
              <a:spLocks noChangeShapeType="1"/>
            </p:cNvSpPr>
            <p:nvPr/>
          </p:nvSpPr>
          <p:spPr bwMode="auto">
            <a:xfrm flipV="1">
              <a:off x="1776" y="2784"/>
              <a:ext cx="960" cy="38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385098" name="Group 74"/>
          <p:cNvGrpSpPr>
            <a:grpSpLocks/>
          </p:cNvGrpSpPr>
          <p:nvPr/>
        </p:nvGrpSpPr>
        <p:grpSpPr bwMode="auto">
          <a:xfrm>
            <a:off x="2786103" y="1529825"/>
            <a:ext cx="1428750" cy="1179909"/>
            <a:chOff x="4176" y="1632"/>
            <a:chExt cx="397" cy="991"/>
          </a:xfrm>
        </p:grpSpPr>
        <p:sp>
          <p:nvSpPr>
            <p:cNvPr id="62482" name="AutoShape 75" descr="75%"/>
            <p:cNvSpPr>
              <a:spLocks/>
            </p:cNvSpPr>
            <p:nvPr/>
          </p:nvSpPr>
          <p:spPr bwMode="auto">
            <a:xfrm rot="5400000">
              <a:off x="4276" y="2326"/>
              <a:ext cx="197" cy="397"/>
            </a:xfrm>
            <a:prstGeom prst="leftBracket">
              <a:avLst>
                <a:gd name="adj" fmla="val 16794"/>
              </a:avLst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18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62483" name="AutoShape 76" descr="75%"/>
            <p:cNvSpPr>
              <a:spLocks/>
            </p:cNvSpPr>
            <p:nvPr/>
          </p:nvSpPr>
          <p:spPr bwMode="auto">
            <a:xfrm rot="5400000">
              <a:off x="4261" y="1547"/>
              <a:ext cx="227" cy="397"/>
            </a:xfrm>
            <a:prstGeom prst="rightBracket">
              <a:avLst>
                <a:gd name="adj" fmla="val 17934"/>
              </a:avLst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18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sp>
        <p:nvSpPr>
          <p:cNvPr id="385101" name="Rectangle 77"/>
          <p:cNvSpPr>
            <a:spLocks noChangeArrowheads="1"/>
          </p:cNvSpPr>
          <p:nvPr/>
        </p:nvSpPr>
        <p:spPr bwMode="auto">
          <a:xfrm>
            <a:off x="1565714" y="3100259"/>
            <a:ext cx="667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圈</a:t>
            </a:r>
            <a:r>
              <a:rPr lang="en-US" altLang="zh-CN" sz="18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</a:p>
        </p:txBody>
      </p:sp>
      <p:sp>
        <p:nvSpPr>
          <p:cNvPr id="385102" name="AutoShape 78"/>
          <p:cNvSpPr>
            <a:spLocks noChangeArrowheads="1"/>
          </p:cNvSpPr>
          <p:nvPr/>
        </p:nvSpPr>
        <p:spPr bwMode="auto">
          <a:xfrm rot="16200000">
            <a:off x="2936121" y="3719384"/>
            <a:ext cx="485775" cy="161925"/>
          </a:xfrm>
          <a:prstGeom prst="roundRect">
            <a:avLst>
              <a:gd name="adj" fmla="val 36704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385103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358215"/>
              </p:ext>
            </p:extLst>
          </p:nvPr>
        </p:nvGraphicFramePr>
        <p:xfrm>
          <a:off x="5793309" y="3222514"/>
          <a:ext cx="1283494" cy="445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9" name="Equation" r:id="rId19" imgW="533499" imgH="133271" progId="Equation.DSMT4">
                  <p:embed/>
                </p:oleObj>
              </mc:Choice>
              <mc:Fallback>
                <p:oleObj name="Equation" r:id="rId19" imgW="533499" imgH="133271" progId="Equation.DSMT4">
                  <p:embed/>
                  <p:pic>
                    <p:nvPicPr>
                      <p:cNvPr id="385103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3309" y="3222514"/>
                        <a:ext cx="1283494" cy="445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104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434023"/>
              </p:ext>
            </p:extLst>
          </p:nvPr>
        </p:nvGraphicFramePr>
        <p:xfrm>
          <a:off x="5808613" y="3703031"/>
          <a:ext cx="1835944" cy="445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0" name="Equation" r:id="rId21" imgW="800038" imgH="133271" progId="Equation.DSMT4">
                  <p:embed/>
                </p:oleObj>
              </mc:Choice>
              <mc:Fallback>
                <p:oleObj name="Equation" r:id="rId21" imgW="800038" imgH="133271" progId="Equation.DSMT4">
                  <p:embed/>
                  <p:pic>
                    <p:nvPicPr>
                      <p:cNvPr id="385104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613" y="3703031"/>
                        <a:ext cx="1835944" cy="445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105" name="Rectangle 81"/>
          <p:cNvSpPr>
            <a:spLocks noChangeArrowheads="1"/>
          </p:cNvSpPr>
          <p:nvPr/>
        </p:nvSpPr>
        <p:spPr bwMode="auto">
          <a:xfrm>
            <a:off x="1565714" y="1148825"/>
            <a:ext cx="667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圈</a:t>
            </a:r>
            <a:r>
              <a:rPr lang="en-US" altLang="zh-CN" sz="18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2" t="27843" r="21649" b="56817"/>
          <a:stretch/>
        </p:blipFill>
        <p:spPr>
          <a:xfrm>
            <a:off x="1820206" y="4549921"/>
            <a:ext cx="3498545" cy="76797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3" t="10830" r="29123" b="80648"/>
          <a:stretch/>
        </p:blipFill>
        <p:spPr>
          <a:xfrm>
            <a:off x="755734" y="5677698"/>
            <a:ext cx="4741854" cy="557866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2" t="31252" r="56300" b="24435"/>
          <a:stretch/>
        </p:blipFill>
        <p:spPr>
          <a:xfrm>
            <a:off x="5944274" y="4459800"/>
            <a:ext cx="2576098" cy="2309606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31252" r="57875" b="22730"/>
          <a:stretch/>
        </p:blipFill>
        <p:spPr>
          <a:xfrm>
            <a:off x="5926701" y="4444184"/>
            <a:ext cx="2547758" cy="2357157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2" t="32956" r="57875" b="22730"/>
          <a:stretch/>
        </p:blipFill>
        <p:spPr>
          <a:xfrm>
            <a:off x="5942491" y="4442182"/>
            <a:ext cx="2476949" cy="2385211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681019" y="530658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例题</a:t>
            </a:r>
            <a:r>
              <a:rPr lang="en-US" altLang="zh-CN" b="1" dirty="0"/>
              <a:t>2.4.3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81256368"/>
      </p:ext>
    </p:extLst>
  </p:cSld>
  <p:clrMapOvr>
    <a:masterClrMapping/>
  </p:clrMapOvr>
  <p:transition>
    <p:wipe dir="r"/>
    <p:sndAc>
      <p:stSnd>
        <p:snd r:embed="rId4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8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8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8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385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38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8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85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38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5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4" dur="500"/>
                                        <p:tgtEl>
                                          <p:spTgt spid="38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500"/>
                                        <p:tgtEl>
                                          <p:spTgt spid="38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69" grpId="0" autoUpdateAnimBg="0"/>
      <p:bldP spid="385101" grpId="0" autoUpdateAnimBg="0"/>
      <p:bldP spid="385105" grpId="0" autoUpdateAnimBg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0" y="131626"/>
            <a:ext cx="8961140" cy="1171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7" y="1522374"/>
            <a:ext cx="8804364" cy="15842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96" y="3055605"/>
            <a:ext cx="4266033" cy="29787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716" y="6111322"/>
            <a:ext cx="40671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3953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17" name="Rectangle 21"/>
          <p:cNvSpPr>
            <a:spLocks noChangeArrowheads="1"/>
          </p:cNvSpPr>
          <p:nvPr/>
        </p:nvSpPr>
        <p:spPr bwMode="auto">
          <a:xfrm>
            <a:off x="374942" y="3281626"/>
            <a:ext cx="627454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971550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971550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971550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kumimoji="1" lang="zh-CN" altLang="en-US" sz="1800" dirty="0">
                <a:latin typeface="Times New Roman" panose="02020603050405020304" pitchFamily="18" charset="0"/>
              </a:rPr>
              <a:t>例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: 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要求设计一个逻辑电路，能够判断一位十进制数是奇数还是偶数，当十进制数为奇数时，电路输出为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，当十进制数为偶数时，电路输出为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388485" name="Group 389"/>
          <p:cNvGrpSpPr>
            <a:grpSpLocks/>
          </p:cNvGrpSpPr>
          <p:nvPr/>
        </p:nvGrpSpPr>
        <p:grpSpPr bwMode="auto">
          <a:xfrm>
            <a:off x="6961456" y="1707915"/>
            <a:ext cx="1350169" cy="5028010"/>
            <a:chOff x="3589" y="33"/>
            <a:chExt cx="1134" cy="4223"/>
          </a:xfrm>
        </p:grpSpPr>
        <p:sp>
          <p:nvSpPr>
            <p:cNvPr id="64524" name="Rectangle 390"/>
            <p:cNvSpPr>
              <a:spLocks noChangeArrowheads="1"/>
            </p:cNvSpPr>
            <p:nvPr/>
          </p:nvSpPr>
          <p:spPr bwMode="auto">
            <a:xfrm>
              <a:off x="3589" y="33"/>
              <a:ext cx="155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宋体" charset="0"/>
                </a:defRPr>
              </a:lvl9pPr>
            </a:lstStyle>
            <a:p>
              <a:pPr eaLnBrk="1" hangingPunct="1">
                <a:defRPr/>
              </a:pPr>
              <a:endParaRPr lang="zh-CN" altLang="zh-CN" sz="1500">
                <a:latin typeface="Times New Roman" charset="0"/>
                <a:ea typeface="楷体_GB2312" charset="0"/>
              </a:endParaRPr>
            </a:p>
          </p:txBody>
        </p:sp>
        <p:sp>
          <p:nvSpPr>
            <p:cNvPr id="64525" name="Rectangle 391"/>
            <p:cNvSpPr>
              <a:spLocks noChangeArrowheads="1"/>
            </p:cNvSpPr>
            <p:nvPr/>
          </p:nvSpPr>
          <p:spPr bwMode="auto">
            <a:xfrm>
              <a:off x="4185" y="402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GB" altLang="zh-CN" sz="1500">
                  <a:latin typeface="Times New Roman" charset="0"/>
                  <a:sym typeface="Symbol" charset="2"/>
                </a:rPr>
                <a:t></a:t>
              </a:r>
            </a:p>
          </p:txBody>
        </p:sp>
        <p:sp>
          <p:nvSpPr>
            <p:cNvPr id="64526" name="Rectangle 392"/>
            <p:cNvSpPr>
              <a:spLocks noChangeArrowheads="1"/>
            </p:cNvSpPr>
            <p:nvPr/>
          </p:nvSpPr>
          <p:spPr bwMode="auto">
            <a:xfrm>
              <a:off x="3589" y="402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1111</a:t>
              </a:r>
            </a:p>
          </p:txBody>
        </p:sp>
        <p:sp>
          <p:nvSpPr>
            <p:cNvPr id="64527" name="Rectangle 393"/>
            <p:cNvSpPr>
              <a:spLocks noChangeArrowheads="1"/>
            </p:cNvSpPr>
            <p:nvPr/>
          </p:nvSpPr>
          <p:spPr bwMode="auto">
            <a:xfrm>
              <a:off x="4185" y="379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GB" altLang="zh-CN" sz="1500">
                  <a:latin typeface="Times New Roman" charset="0"/>
                  <a:sym typeface="Symbol" charset="2"/>
                </a:rPr>
                <a:t></a:t>
              </a:r>
            </a:p>
          </p:txBody>
        </p:sp>
        <p:sp>
          <p:nvSpPr>
            <p:cNvPr id="64528" name="Rectangle 394"/>
            <p:cNvSpPr>
              <a:spLocks noChangeArrowheads="1"/>
            </p:cNvSpPr>
            <p:nvPr/>
          </p:nvSpPr>
          <p:spPr bwMode="auto">
            <a:xfrm>
              <a:off x="3589" y="379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1110</a:t>
              </a:r>
            </a:p>
          </p:txBody>
        </p:sp>
        <p:sp>
          <p:nvSpPr>
            <p:cNvPr id="64529" name="Rectangle 395"/>
            <p:cNvSpPr>
              <a:spLocks noChangeArrowheads="1"/>
            </p:cNvSpPr>
            <p:nvPr/>
          </p:nvSpPr>
          <p:spPr bwMode="auto">
            <a:xfrm>
              <a:off x="4185" y="356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GB" altLang="zh-CN" sz="1500">
                  <a:latin typeface="Times New Roman" charset="0"/>
                  <a:sym typeface="Symbol" charset="2"/>
                </a:rPr>
                <a:t></a:t>
              </a:r>
            </a:p>
          </p:txBody>
        </p:sp>
        <p:sp>
          <p:nvSpPr>
            <p:cNvPr id="64530" name="Rectangle 396"/>
            <p:cNvSpPr>
              <a:spLocks noChangeArrowheads="1"/>
            </p:cNvSpPr>
            <p:nvPr/>
          </p:nvSpPr>
          <p:spPr bwMode="auto">
            <a:xfrm>
              <a:off x="3589" y="356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1101</a:t>
              </a:r>
            </a:p>
          </p:txBody>
        </p:sp>
        <p:sp>
          <p:nvSpPr>
            <p:cNvPr id="64531" name="Rectangle 397"/>
            <p:cNvSpPr>
              <a:spLocks noChangeArrowheads="1"/>
            </p:cNvSpPr>
            <p:nvPr/>
          </p:nvSpPr>
          <p:spPr bwMode="auto">
            <a:xfrm>
              <a:off x="4185" y="333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GB" altLang="zh-CN" sz="1500">
                  <a:latin typeface="Times New Roman" charset="0"/>
                  <a:sym typeface="Symbol" charset="2"/>
                </a:rPr>
                <a:t></a:t>
              </a:r>
            </a:p>
          </p:txBody>
        </p:sp>
        <p:sp>
          <p:nvSpPr>
            <p:cNvPr id="64532" name="Rectangle 398"/>
            <p:cNvSpPr>
              <a:spLocks noChangeArrowheads="1"/>
            </p:cNvSpPr>
            <p:nvPr/>
          </p:nvSpPr>
          <p:spPr bwMode="auto">
            <a:xfrm>
              <a:off x="3589" y="333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1100</a:t>
              </a:r>
            </a:p>
          </p:txBody>
        </p:sp>
        <p:sp>
          <p:nvSpPr>
            <p:cNvPr id="64533" name="Rectangle 399"/>
            <p:cNvSpPr>
              <a:spLocks noChangeArrowheads="1"/>
            </p:cNvSpPr>
            <p:nvPr/>
          </p:nvSpPr>
          <p:spPr bwMode="auto">
            <a:xfrm>
              <a:off x="4185" y="310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GB" altLang="zh-CN" sz="1500">
                  <a:latin typeface="Times New Roman" charset="0"/>
                  <a:sym typeface="Symbol" charset="2"/>
                </a:rPr>
                <a:t></a:t>
              </a:r>
            </a:p>
          </p:txBody>
        </p:sp>
        <p:sp>
          <p:nvSpPr>
            <p:cNvPr id="64534" name="Rectangle 400"/>
            <p:cNvSpPr>
              <a:spLocks noChangeArrowheads="1"/>
            </p:cNvSpPr>
            <p:nvPr/>
          </p:nvSpPr>
          <p:spPr bwMode="auto">
            <a:xfrm>
              <a:off x="3589" y="310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1011</a:t>
              </a:r>
            </a:p>
          </p:txBody>
        </p:sp>
        <p:sp>
          <p:nvSpPr>
            <p:cNvPr id="64535" name="Rectangle 401"/>
            <p:cNvSpPr>
              <a:spLocks noChangeArrowheads="1"/>
            </p:cNvSpPr>
            <p:nvPr/>
          </p:nvSpPr>
          <p:spPr bwMode="auto">
            <a:xfrm>
              <a:off x="4185" y="287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GB" altLang="zh-CN" sz="1500">
                  <a:latin typeface="Times New Roman" charset="0"/>
                  <a:sym typeface="Symbol" charset="2"/>
                </a:rPr>
                <a:t></a:t>
              </a:r>
            </a:p>
          </p:txBody>
        </p:sp>
        <p:sp>
          <p:nvSpPr>
            <p:cNvPr id="64536" name="Rectangle 402"/>
            <p:cNvSpPr>
              <a:spLocks noChangeArrowheads="1"/>
            </p:cNvSpPr>
            <p:nvPr/>
          </p:nvSpPr>
          <p:spPr bwMode="auto">
            <a:xfrm>
              <a:off x="3589" y="287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1010</a:t>
              </a:r>
            </a:p>
          </p:txBody>
        </p:sp>
        <p:sp>
          <p:nvSpPr>
            <p:cNvPr id="64537" name="Rectangle 403"/>
            <p:cNvSpPr>
              <a:spLocks noChangeArrowheads="1"/>
            </p:cNvSpPr>
            <p:nvPr/>
          </p:nvSpPr>
          <p:spPr bwMode="auto">
            <a:xfrm>
              <a:off x="4185" y="264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</a:t>
              </a:r>
            </a:p>
          </p:txBody>
        </p:sp>
        <p:sp>
          <p:nvSpPr>
            <p:cNvPr id="64538" name="Rectangle 404"/>
            <p:cNvSpPr>
              <a:spLocks noChangeArrowheads="1"/>
            </p:cNvSpPr>
            <p:nvPr/>
          </p:nvSpPr>
          <p:spPr bwMode="auto">
            <a:xfrm>
              <a:off x="3589" y="264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1001</a:t>
              </a:r>
            </a:p>
          </p:txBody>
        </p:sp>
        <p:sp>
          <p:nvSpPr>
            <p:cNvPr id="64539" name="Rectangle 405"/>
            <p:cNvSpPr>
              <a:spLocks noChangeArrowheads="1"/>
            </p:cNvSpPr>
            <p:nvPr/>
          </p:nvSpPr>
          <p:spPr bwMode="auto">
            <a:xfrm>
              <a:off x="4185" y="241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64540" name="Rectangle 406"/>
            <p:cNvSpPr>
              <a:spLocks noChangeArrowheads="1"/>
            </p:cNvSpPr>
            <p:nvPr/>
          </p:nvSpPr>
          <p:spPr bwMode="auto">
            <a:xfrm>
              <a:off x="3589" y="241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1000</a:t>
              </a:r>
            </a:p>
          </p:txBody>
        </p:sp>
        <p:sp>
          <p:nvSpPr>
            <p:cNvPr id="64541" name="Rectangle 407"/>
            <p:cNvSpPr>
              <a:spLocks noChangeArrowheads="1"/>
            </p:cNvSpPr>
            <p:nvPr/>
          </p:nvSpPr>
          <p:spPr bwMode="auto">
            <a:xfrm>
              <a:off x="4185" y="218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</a:t>
              </a:r>
            </a:p>
          </p:txBody>
        </p:sp>
        <p:sp>
          <p:nvSpPr>
            <p:cNvPr id="64542" name="Rectangle 408"/>
            <p:cNvSpPr>
              <a:spLocks noChangeArrowheads="1"/>
            </p:cNvSpPr>
            <p:nvPr/>
          </p:nvSpPr>
          <p:spPr bwMode="auto">
            <a:xfrm>
              <a:off x="3589" y="218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0111</a:t>
              </a:r>
            </a:p>
          </p:txBody>
        </p:sp>
        <p:sp>
          <p:nvSpPr>
            <p:cNvPr id="64543" name="Rectangle 409"/>
            <p:cNvSpPr>
              <a:spLocks noChangeArrowheads="1"/>
            </p:cNvSpPr>
            <p:nvPr/>
          </p:nvSpPr>
          <p:spPr bwMode="auto">
            <a:xfrm>
              <a:off x="4185" y="195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64544" name="Rectangle 410"/>
            <p:cNvSpPr>
              <a:spLocks noChangeArrowheads="1"/>
            </p:cNvSpPr>
            <p:nvPr/>
          </p:nvSpPr>
          <p:spPr bwMode="auto">
            <a:xfrm>
              <a:off x="3589" y="195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0110</a:t>
              </a:r>
            </a:p>
          </p:txBody>
        </p:sp>
        <p:sp>
          <p:nvSpPr>
            <p:cNvPr id="64545" name="Rectangle 411"/>
            <p:cNvSpPr>
              <a:spLocks noChangeArrowheads="1"/>
            </p:cNvSpPr>
            <p:nvPr/>
          </p:nvSpPr>
          <p:spPr bwMode="auto">
            <a:xfrm>
              <a:off x="4185" y="172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</a:t>
              </a:r>
            </a:p>
          </p:txBody>
        </p:sp>
        <p:sp>
          <p:nvSpPr>
            <p:cNvPr id="64546" name="Rectangle 412"/>
            <p:cNvSpPr>
              <a:spLocks noChangeArrowheads="1"/>
            </p:cNvSpPr>
            <p:nvPr/>
          </p:nvSpPr>
          <p:spPr bwMode="auto">
            <a:xfrm>
              <a:off x="3589" y="172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0101</a:t>
              </a:r>
            </a:p>
          </p:txBody>
        </p:sp>
        <p:sp>
          <p:nvSpPr>
            <p:cNvPr id="64547" name="Rectangle 413"/>
            <p:cNvSpPr>
              <a:spLocks noChangeArrowheads="1"/>
            </p:cNvSpPr>
            <p:nvPr/>
          </p:nvSpPr>
          <p:spPr bwMode="auto">
            <a:xfrm>
              <a:off x="4185" y="149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64548" name="Rectangle 414"/>
            <p:cNvSpPr>
              <a:spLocks noChangeArrowheads="1"/>
            </p:cNvSpPr>
            <p:nvPr/>
          </p:nvSpPr>
          <p:spPr bwMode="auto">
            <a:xfrm>
              <a:off x="3589" y="149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0100</a:t>
              </a:r>
            </a:p>
          </p:txBody>
        </p:sp>
        <p:sp>
          <p:nvSpPr>
            <p:cNvPr id="64549" name="Rectangle 415"/>
            <p:cNvSpPr>
              <a:spLocks noChangeArrowheads="1"/>
            </p:cNvSpPr>
            <p:nvPr/>
          </p:nvSpPr>
          <p:spPr bwMode="auto">
            <a:xfrm>
              <a:off x="4185" y="126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</a:t>
              </a:r>
            </a:p>
          </p:txBody>
        </p:sp>
        <p:sp>
          <p:nvSpPr>
            <p:cNvPr id="64550" name="Rectangle 416"/>
            <p:cNvSpPr>
              <a:spLocks noChangeArrowheads="1"/>
            </p:cNvSpPr>
            <p:nvPr/>
          </p:nvSpPr>
          <p:spPr bwMode="auto">
            <a:xfrm>
              <a:off x="3589" y="126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0011</a:t>
              </a:r>
            </a:p>
          </p:txBody>
        </p:sp>
        <p:sp>
          <p:nvSpPr>
            <p:cNvPr id="64551" name="Rectangle 417"/>
            <p:cNvSpPr>
              <a:spLocks noChangeArrowheads="1"/>
            </p:cNvSpPr>
            <p:nvPr/>
          </p:nvSpPr>
          <p:spPr bwMode="auto">
            <a:xfrm>
              <a:off x="4185" y="103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64552" name="Rectangle 418"/>
            <p:cNvSpPr>
              <a:spLocks noChangeArrowheads="1"/>
            </p:cNvSpPr>
            <p:nvPr/>
          </p:nvSpPr>
          <p:spPr bwMode="auto">
            <a:xfrm>
              <a:off x="3589" y="103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0010</a:t>
              </a:r>
            </a:p>
          </p:txBody>
        </p:sp>
        <p:sp>
          <p:nvSpPr>
            <p:cNvPr id="64553" name="Rectangle 419"/>
            <p:cNvSpPr>
              <a:spLocks noChangeArrowheads="1"/>
            </p:cNvSpPr>
            <p:nvPr/>
          </p:nvSpPr>
          <p:spPr bwMode="auto">
            <a:xfrm>
              <a:off x="4185" y="80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1</a:t>
              </a:r>
            </a:p>
          </p:txBody>
        </p:sp>
        <p:sp>
          <p:nvSpPr>
            <p:cNvPr id="64554" name="Rectangle 420"/>
            <p:cNvSpPr>
              <a:spLocks noChangeArrowheads="1"/>
            </p:cNvSpPr>
            <p:nvPr/>
          </p:nvSpPr>
          <p:spPr bwMode="auto">
            <a:xfrm>
              <a:off x="3589" y="80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0001</a:t>
              </a:r>
            </a:p>
          </p:txBody>
        </p:sp>
        <p:sp>
          <p:nvSpPr>
            <p:cNvPr id="64555" name="Rectangle 421"/>
            <p:cNvSpPr>
              <a:spLocks noChangeArrowheads="1"/>
            </p:cNvSpPr>
            <p:nvPr/>
          </p:nvSpPr>
          <p:spPr bwMode="auto">
            <a:xfrm>
              <a:off x="4185" y="57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64556" name="Rectangle 422"/>
            <p:cNvSpPr>
              <a:spLocks noChangeArrowheads="1"/>
            </p:cNvSpPr>
            <p:nvPr/>
          </p:nvSpPr>
          <p:spPr bwMode="auto">
            <a:xfrm>
              <a:off x="3589" y="576"/>
              <a:ext cx="59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0000</a:t>
              </a:r>
            </a:p>
          </p:txBody>
        </p:sp>
        <p:sp>
          <p:nvSpPr>
            <p:cNvPr id="64557" name="Rectangle 423"/>
            <p:cNvSpPr>
              <a:spLocks noChangeArrowheads="1"/>
            </p:cNvSpPr>
            <p:nvPr/>
          </p:nvSpPr>
          <p:spPr bwMode="auto">
            <a:xfrm>
              <a:off x="4185" y="346"/>
              <a:ext cx="53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>
                  <a:latin typeface="Times New Roman" charset="0"/>
                  <a:ea typeface="宋体" charset="0"/>
                </a:rPr>
                <a:t>L</a:t>
              </a:r>
            </a:p>
          </p:txBody>
        </p:sp>
        <p:sp>
          <p:nvSpPr>
            <p:cNvPr id="64558" name="Rectangle 424"/>
            <p:cNvSpPr>
              <a:spLocks noChangeArrowheads="1"/>
            </p:cNvSpPr>
            <p:nvPr/>
          </p:nvSpPr>
          <p:spPr bwMode="auto">
            <a:xfrm>
              <a:off x="3589" y="346"/>
              <a:ext cx="647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30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o"/>
                <a:defRPr sz="28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charset="2"/>
                <a:buChar char="n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2"/>
                <a:buChar char="§"/>
                <a:defRPr sz="2400" b="1">
                  <a:solidFill>
                    <a:schemeClr val="tx1"/>
                  </a:solidFill>
                  <a:latin typeface="Arial Narrow" charset="0"/>
                  <a:ea typeface="楷体_GB2312" charset="0"/>
                </a:defRPr>
              </a:lvl9pPr>
            </a:lstStyle>
            <a:p>
              <a:pPr eaLnBrk="1" hangingPunct="1">
                <a:buClr>
                  <a:srgbClr val="CC0000"/>
                </a:buClr>
                <a:buFont typeface="Wingdings" charset="2"/>
                <a:buNone/>
                <a:defRPr/>
              </a:pPr>
              <a:r>
                <a:rPr lang="en-US" altLang="zh-CN" sz="1500" dirty="0">
                  <a:latin typeface="Times New Roman" charset="0"/>
                  <a:ea typeface="宋体" charset="0"/>
                </a:rPr>
                <a:t>ABCD</a:t>
              </a:r>
            </a:p>
          </p:txBody>
        </p:sp>
        <p:sp>
          <p:nvSpPr>
            <p:cNvPr id="64559" name="Line 425"/>
            <p:cNvSpPr>
              <a:spLocks noChangeShapeType="1"/>
            </p:cNvSpPr>
            <p:nvPr/>
          </p:nvSpPr>
          <p:spPr bwMode="auto">
            <a:xfrm>
              <a:off x="3589" y="346"/>
              <a:ext cx="113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60" name="Line 426"/>
            <p:cNvSpPr>
              <a:spLocks noChangeShapeType="1"/>
            </p:cNvSpPr>
            <p:nvPr/>
          </p:nvSpPr>
          <p:spPr bwMode="auto">
            <a:xfrm>
              <a:off x="3589" y="57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61" name="Line 427"/>
            <p:cNvSpPr>
              <a:spLocks noChangeShapeType="1"/>
            </p:cNvSpPr>
            <p:nvPr/>
          </p:nvSpPr>
          <p:spPr bwMode="auto">
            <a:xfrm>
              <a:off x="3589" y="80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62" name="Line 428"/>
            <p:cNvSpPr>
              <a:spLocks noChangeShapeType="1"/>
            </p:cNvSpPr>
            <p:nvPr/>
          </p:nvSpPr>
          <p:spPr bwMode="auto">
            <a:xfrm>
              <a:off x="3589" y="103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63" name="Line 429"/>
            <p:cNvSpPr>
              <a:spLocks noChangeShapeType="1"/>
            </p:cNvSpPr>
            <p:nvPr/>
          </p:nvSpPr>
          <p:spPr bwMode="auto">
            <a:xfrm>
              <a:off x="3589" y="126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64" name="Line 430"/>
            <p:cNvSpPr>
              <a:spLocks noChangeShapeType="1"/>
            </p:cNvSpPr>
            <p:nvPr/>
          </p:nvSpPr>
          <p:spPr bwMode="auto">
            <a:xfrm>
              <a:off x="3589" y="149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65" name="Line 431"/>
            <p:cNvSpPr>
              <a:spLocks noChangeShapeType="1"/>
            </p:cNvSpPr>
            <p:nvPr/>
          </p:nvSpPr>
          <p:spPr bwMode="auto">
            <a:xfrm>
              <a:off x="3589" y="172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66" name="Line 432"/>
            <p:cNvSpPr>
              <a:spLocks noChangeShapeType="1"/>
            </p:cNvSpPr>
            <p:nvPr/>
          </p:nvSpPr>
          <p:spPr bwMode="auto">
            <a:xfrm>
              <a:off x="3589" y="195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67" name="Line 433"/>
            <p:cNvSpPr>
              <a:spLocks noChangeShapeType="1"/>
            </p:cNvSpPr>
            <p:nvPr/>
          </p:nvSpPr>
          <p:spPr bwMode="auto">
            <a:xfrm>
              <a:off x="3589" y="218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68" name="Line 434"/>
            <p:cNvSpPr>
              <a:spLocks noChangeShapeType="1"/>
            </p:cNvSpPr>
            <p:nvPr/>
          </p:nvSpPr>
          <p:spPr bwMode="auto">
            <a:xfrm>
              <a:off x="3589" y="241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69" name="Line 435"/>
            <p:cNvSpPr>
              <a:spLocks noChangeShapeType="1"/>
            </p:cNvSpPr>
            <p:nvPr/>
          </p:nvSpPr>
          <p:spPr bwMode="auto">
            <a:xfrm>
              <a:off x="3589" y="264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70" name="Line 436"/>
            <p:cNvSpPr>
              <a:spLocks noChangeShapeType="1"/>
            </p:cNvSpPr>
            <p:nvPr/>
          </p:nvSpPr>
          <p:spPr bwMode="auto">
            <a:xfrm>
              <a:off x="3589" y="287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71" name="Line 437"/>
            <p:cNvSpPr>
              <a:spLocks noChangeShapeType="1"/>
            </p:cNvSpPr>
            <p:nvPr/>
          </p:nvSpPr>
          <p:spPr bwMode="auto">
            <a:xfrm>
              <a:off x="3589" y="310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72" name="Line 438"/>
            <p:cNvSpPr>
              <a:spLocks noChangeShapeType="1"/>
            </p:cNvSpPr>
            <p:nvPr/>
          </p:nvSpPr>
          <p:spPr bwMode="auto">
            <a:xfrm>
              <a:off x="3589" y="333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73" name="Line 439"/>
            <p:cNvSpPr>
              <a:spLocks noChangeShapeType="1"/>
            </p:cNvSpPr>
            <p:nvPr/>
          </p:nvSpPr>
          <p:spPr bwMode="auto">
            <a:xfrm>
              <a:off x="3589" y="356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74" name="Line 440"/>
            <p:cNvSpPr>
              <a:spLocks noChangeShapeType="1"/>
            </p:cNvSpPr>
            <p:nvPr/>
          </p:nvSpPr>
          <p:spPr bwMode="auto">
            <a:xfrm>
              <a:off x="3589" y="379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75" name="Line 441"/>
            <p:cNvSpPr>
              <a:spLocks noChangeShapeType="1"/>
            </p:cNvSpPr>
            <p:nvPr/>
          </p:nvSpPr>
          <p:spPr bwMode="auto">
            <a:xfrm>
              <a:off x="3589" y="402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76" name="Line 442"/>
            <p:cNvSpPr>
              <a:spLocks noChangeShapeType="1"/>
            </p:cNvSpPr>
            <p:nvPr/>
          </p:nvSpPr>
          <p:spPr bwMode="auto">
            <a:xfrm>
              <a:off x="3589" y="4256"/>
              <a:ext cx="113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77" name="Line 443"/>
            <p:cNvSpPr>
              <a:spLocks noChangeShapeType="1"/>
            </p:cNvSpPr>
            <p:nvPr/>
          </p:nvSpPr>
          <p:spPr bwMode="auto">
            <a:xfrm>
              <a:off x="3589" y="346"/>
              <a:ext cx="0" cy="391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78" name="Line 444"/>
            <p:cNvSpPr>
              <a:spLocks noChangeShapeType="1"/>
            </p:cNvSpPr>
            <p:nvPr/>
          </p:nvSpPr>
          <p:spPr bwMode="auto">
            <a:xfrm>
              <a:off x="4185" y="346"/>
              <a:ext cx="0" cy="39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  <p:sp>
          <p:nvSpPr>
            <p:cNvPr id="64579" name="Line 445"/>
            <p:cNvSpPr>
              <a:spLocks noChangeShapeType="1"/>
            </p:cNvSpPr>
            <p:nvPr/>
          </p:nvSpPr>
          <p:spPr bwMode="auto">
            <a:xfrm>
              <a:off x="4723" y="346"/>
              <a:ext cx="0" cy="391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 Narrow" charset="0"/>
                <a:ea typeface="宋体" charset="0"/>
              </a:endParaRPr>
            </a:p>
          </p:txBody>
        </p:sp>
      </p:grpSp>
      <p:sp>
        <p:nvSpPr>
          <p:cNvPr id="388542" name="Rectangle 446"/>
          <p:cNvSpPr>
            <a:spLocks noChangeArrowheads="1"/>
          </p:cNvSpPr>
          <p:nvPr/>
        </p:nvSpPr>
        <p:spPr bwMode="auto">
          <a:xfrm>
            <a:off x="1410095" y="4465688"/>
            <a:ext cx="18359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1" lang="zh-CN" altLang="en-US" sz="1800">
                <a:latin typeface="Times New Roman" panose="02020603050405020304" pitchFamily="18" charset="0"/>
                <a:ea typeface="楷体_GB2312" pitchFamily="49" charset="-122"/>
              </a:rPr>
              <a:t>解</a:t>
            </a:r>
            <a:r>
              <a:rPr kumimoji="1" lang="en-US" altLang="zh-CN" sz="1800"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  <a:p>
            <a:pPr eaLnBrk="1" hangingPunct="1">
              <a:defRPr/>
            </a:pPr>
            <a:r>
              <a:rPr kumimoji="1" lang="en-US" altLang="zh-CN" sz="1800">
                <a:latin typeface="Times New Roman" panose="02020603050405020304" pitchFamily="18" charset="0"/>
                <a:ea typeface="楷体_GB2312" pitchFamily="49" charset="-122"/>
              </a:rPr>
              <a:t>(1)</a:t>
            </a:r>
            <a:r>
              <a:rPr kumimoji="1" lang="zh-CN" altLang="en-US" sz="1800">
                <a:latin typeface="Times New Roman" panose="02020603050405020304" pitchFamily="18" charset="0"/>
                <a:ea typeface="楷体_GB2312" pitchFamily="49" charset="-122"/>
              </a:rPr>
              <a:t>列出真值表</a:t>
            </a:r>
          </a:p>
        </p:txBody>
      </p:sp>
      <p:sp>
        <p:nvSpPr>
          <p:cNvPr id="388543" name="Rectangle 447"/>
          <p:cNvSpPr>
            <a:spLocks noChangeArrowheads="1"/>
          </p:cNvSpPr>
          <p:nvPr/>
        </p:nvSpPr>
        <p:spPr bwMode="auto">
          <a:xfrm>
            <a:off x="1301747" y="5257452"/>
            <a:ext cx="17823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en-US" altLang="zh-CN" sz="1800">
                <a:latin typeface="Times New Roman" panose="02020603050405020304" pitchFamily="18" charset="0"/>
                <a:ea typeface="楷体_GB2312" pitchFamily="49" charset="-122"/>
              </a:rPr>
              <a:t>(2)</a:t>
            </a:r>
            <a:r>
              <a:rPr kumimoji="1" lang="zh-CN" altLang="en-US" sz="1800">
                <a:latin typeface="Times New Roman" panose="02020603050405020304" pitchFamily="18" charset="0"/>
                <a:ea typeface="楷体_GB2312" pitchFamily="49" charset="-122"/>
              </a:rPr>
              <a:t>画出卡诺图</a:t>
            </a:r>
          </a:p>
        </p:txBody>
      </p:sp>
      <p:sp>
        <p:nvSpPr>
          <p:cNvPr id="64518" name="Rectangle 469"/>
          <p:cNvSpPr>
            <a:spLocks noChangeArrowheads="1"/>
          </p:cNvSpPr>
          <p:nvPr/>
        </p:nvSpPr>
        <p:spPr bwMode="auto">
          <a:xfrm>
            <a:off x="951703" y="3649991"/>
            <a:ext cx="457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69875">
              <a:spcBef>
                <a:spcPct val="20000"/>
              </a:spcBef>
              <a:buClr>
                <a:schemeClr val="accent2"/>
              </a:buClr>
              <a:buFont typeface="Wingdings" charset="2"/>
              <a:buChar char="o"/>
              <a:tabLst>
                <a:tab pos="971550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tabLst>
                <a:tab pos="971550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charset="2"/>
              <a:buChar char="o"/>
              <a:tabLst>
                <a:tab pos="971550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kumimoji="1" lang="zh-CN" altLang="zh-CN" sz="1800" b="0">
              <a:latin typeface="Times New Roman" charset="0"/>
              <a:ea typeface="宋体" charset="0"/>
            </a:endParaRPr>
          </a:p>
        </p:txBody>
      </p:sp>
      <p:graphicFrame>
        <p:nvGraphicFramePr>
          <p:cNvPr id="388564" name="Object 4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415541"/>
              </p:ext>
            </p:extLst>
          </p:nvPr>
        </p:nvGraphicFramePr>
        <p:xfrm>
          <a:off x="4151387" y="4627876"/>
          <a:ext cx="2375297" cy="2199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8" name="图片" r:id="rId4" imgW="1555391" imgH="1436914" progId="Word.Picture.8">
                  <p:embed/>
                </p:oleObj>
              </mc:Choice>
              <mc:Fallback>
                <p:oleObj name="图片" r:id="rId4" imgW="1555391" imgH="1436914" progId="Word.Picture.8">
                  <p:embed/>
                  <p:pic>
                    <p:nvPicPr>
                      <p:cNvPr id="388564" name="Object 4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87" y="4627876"/>
                        <a:ext cx="2375297" cy="2199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566" name="Object 4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58443"/>
              </p:ext>
            </p:extLst>
          </p:nvPr>
        </p:nvGraphicFramePr>
        <p:xfrm>
          <a:off x="4986016" y="5082694"/>
          <a:ext cx="677465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9" name="图片" r:id="rId6" imgW="449605" imgH="877946" progId="Word.Picture.8">
                  <p:embed/>
                </p:oleObj>
              </mc:Choice>
              <mc:Fallback>
                <p:oleObj name="图片" r:id="rId6" imgW="449605" imgH="877946" progId="Word.Picture.8">
                  <p:embed/>
                  <p:pic>
                    <p:nvPicPr>
                      <p:cNvPr id="388566" name="Object 4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016" y="5082694"/>
                        <a:ext cx="677465" cy="132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567" name="Rectangle 471"/>
          <p:cNvSpPr>
            <a:spLocks noChangeArrowheads="1"/>
          </p:cNvSpPr>
          <p:nvPr/>
        </p:nvSpPr>
        <p:spPr bwMode="auto">
          <a:xfrm>
            <a:off x="1248169" y="5762277"/>
            <a:ext cx="19192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en-US" altLang="zh-CN" sz="1800"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 sz="1800">
                <a:latin typeface="Times New Roman" panose="02020603050405020304" pitchFamily="18" charset="0"/>
                <a:ea typeface="楷体_GB2312" pitchFamily="49" charset="-122"/>
              </a:rPr>
              <a:t>卡诺图化简</a:t>
            </a:r>
          </a:p>
        </p:txBody>
      </p:sp>
      <p:graphicFrame>
        <p:nvGraphicFramePr>
          <p:cNvPr id="388568" name="Object 4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434243"/>
              </p:ext>
            </p:extLst>
          </p:nvPr>
        </p:nvGraphicFramePr>
        <p:xfrm>
          <a:off x="5555134" y="6217360"/>
          <a:ext cx="69294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0" name="图片" r:id="rId8" imgW="457200" imgH="354254" progId="Word.Picture.8">
                  <p:embed/>
                </p:oleObj>
              </mc:Choice>
              <mc:Fallback>
                <p:oleObj name="图片" r:id="rId8" imgW="457200" imgH="354254" progId="Word.Picture.8">
                  <p:embed/>
                  <p:pic>
                    <p:nvPicPr>
                      <p:cNvPr id="388568" name="Object 4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5134" y="6217360"/>
                        <a:ext cx="692944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569" name="Object 4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60023"/>
              </p:ext>
            </p:extLst>
          </p:nvPr>
        </p:nvGraphicFramePr>
        <p:xfrm>
          <a:off x="1788713" y="6176614"/>
          <a:ext cx="91797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1" name="公式" r:id="rId10" imgW="368300" imgH="139700" progId="Equation.3">
                  <p:embed/>
                </p:oleObj>
              </mc:Choice>
              <mc:Fallback>
                <p:oleObj name="公式" r:id="rId10" imgW="368300" imgH="139700" progId="Equation.3">
                  <p:embed/>
                  <p:pic>
                    <p:nvPicPr>
                      <p:cNvPr id="388569" name="Object 4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713" y="6176614"/>
                        <a:ext cx="917972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31"/>
          <p:cNvSpPr>
            <a:spLocks noChangeArrowheads="1"/>
          </p:cNvSpPr>
          <p:nvPr/>
        </p:nvSpPr>
        <p:spPr bwMode="auto">
          <a:xfrm>
            <a:off x="586789" y="152397"/>
            <a:ext cx="533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1800" dirty="0">
                <a:latin typeface="Times New Roman" panose="02020603050405020304" pitchFamily="18" charset="0"/>
              </a:rPr>
              <a:t>3. </a:t>
            </a:r>
            <a:r>
              <a:rPr lang="zh-CN" altLang="en-US" sz="1800" dirty="0"/>
              <a:t>具有无关项的化简</a:t>
            </a:r>
          </a:p>
        </p:txBody>
      </p:sp>
      <p:sp>
        <p:nvSpPr>
          <p:cNvPr id="69" name="Text Box 32" descr="75%"/>
          <p:cNvSpPr txBox="1">
            <a:spLocks noChangeArrowheads="1"/>
          </p:cNvSpPr>
          <p:nvPr/>
        </p:nvSpPr>
        <p:spPr bwMode="auto">
          <a:xfrm>
            <a:off x="689597" y="522512"/>
            <a:ext cx="23290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1" lang="zh-CN" altLang="en-US" sz="180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18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1800" dirty="0">
                <a:latin typeface="楷体_GB2312" pitchFamily="49" charset="-122"/>
                <a:ea typeface="楷体_GB2312" pitchFamily="49" charset="-122"/>
              </a:rPr>
              <a:t>）什么叫无关项：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981116" y="914213"/>
            <a:ext cx="70724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67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971550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971550" algn="l"/>
                <a:tab pos="4392613" algn="r"/>
              </a:tabLst>
              <a:defRPr sz="30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tabLst>
                <a:tab pos="971550" algn="l"/>
                <a:tab pos="4392613" algn="r"/>
              </a:tabLs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971550" algn="l"/>
                <a:tab pos="4392613" algn="r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kumimoji="1" lang="en-US" altLang="zh-CN" sz="1800" dirty="0">
                <a:latin typeface="楷体_GB2312" pitchFamily="49" charset="-122"/>
              </a:rPr>
              <a:t>  </a:t>
            </a:r>
            <a:r>
              <a:rPr kumimoji="1" lang="zh-CN" altLang="en-US" sz="1800" dirty="0">
                <a:latin typeface="楷体_GB2312" pitchFamily="49" charset="-122"/>
              </a:rPr>
              <a:t>在真值表内对应于变量的某些取值下，函数的值可以是任意的，或者这些变量的取值根本不会出现，这些变量取值所对应的最小项称为无关项或任意项。</a:t>
            </a:r>
          </a:p>
        </p:txBody>
      </p:sp>
      <p:sp>
        <p:nvSpPr>
          <p:cNvPr id="71" name="Rectangle 36"/>
          <p:cNvSpPr>
            <a:spLocks noChangeArrowheads="1"/>
          </p:cNvSpPr>
          <p:nvPr/>
        </p:nvSpPr>
        <p:spPr bwMode="auto">
          <a:xfrm>
            <a:off x="1275742" y="2010269"/>
            <a:ext cx="47615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18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1800" dirty="0">
                <a:latin typeface="楷体_GB2312" pitchFamily="49" charset="-122"/>
                <a:ea typeface="楷体_GB2312" pitchFamily="49" charset="-122"/>
              </a:rPr>
              <a:t>在含有无关项逻辑函数的卡诺图化简中，它的值可以取</a:t>
            </a:r>
            <a:r>
              <a:rPr kumimoji="1" lang="en-US" altLang="zh-CN" sz="18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1800" dirty="0">
                <a:latin typeface="楷体_GB2312" pitchFamily="49" charset="-122"/>
                <a:ea typeface="楷体_GB2312" pitchFamily="49" charset="-122"/>
              </a:rPr>
              <a:t>或取</a:t>
            </a:r>
            <a:r>
              <a:rPr kumimoji="1" lang="en-US" altLang="zh-CN" sz="18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1800" dirty="0">
                <a:latin typeface="楷体_GB2312" pitchFamily="49" charset="-122"/>
                <a:ea typeface="楷体_GB2312" pitchFamily="49" charset="-122"/>
              </a:rPr>
              <a:t>，具体取什么值，可以根据</a:t>
            </a:r>
            <a:r>
              <a:rPr kumimoji="1"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使函数尽量得到简化而定</a:t>
            </a:r>
            <a:r>
              <a:rPr kumimoji="1" lang="zh-CN" altLang="en-US" sz="18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26459466"/>
      </p:ext>
    </p:extLst>
  </p:cSld>
  <p:clrMapOvr>
    <a:masterClrMapping/>
  </p:clrMapOvr>
  <p:transition>
    <p:wipe dir="r"/>
    <p:sndAc>
      <p:stSnd>
        <p:snd r:embed="rId3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8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8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88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8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8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88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8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17" grpId="0"/>
      <p:bldP spid="388542" grpId="0"/>
      <p:bldP spid="388543" grpId="0"/>
      <p:bldP spid="388567" grpId="0"/>
      <p:bldP spid="69" grpId="0" autoUpdateAnimBg="0"/>
      <p:bldP spid="70" grpId="0"/>
      <p:bldP spid="7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6" t="30518" r="32480" b="44875"/>
          <a:stretch>
            <a:fillRect/>
          </a:stretch>
        </p:blipFill>
        <p:spPr bwMode="auto">
          <a:xfrm>
            <a:off x="1167838" y="141560"/>
            <a:ext cx="7329709" cy="327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9" t="36218" r="31183" b="39172"/>
          <a:stretch>
            <a:fillRect/>
          </a:stretch>
        </p:blipFill>
        <p:spPr bwMode="auto">
          <a:xfrm>
            <a:off x="1056971" y="3503223"/>
            <a:ext cx="7586488" cy="300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63464" y="2678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练习：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42086" y="66571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无关项卡诺图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866" y="4109061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圈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卡诺图</a:t>
            </a:r>
          </a:p>
        </p:txBody>
      </p:sp>
    </p:spTree>
    <p:extLst>
      <p:ext uri="{BB962C8B-B14F-4D97-AF65-F5344CB8AC3E}">
        <p14:creationId xmlns:p14="http://schemas.microsoft.com/office/powerpoint/2010/main" val="66364722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53674" t="47578" r="22424" b="38441"/>
          <a:stretch/>
        </p:blipFill>
        <p:spPr>
          <a:xfrm>
            <a:off x="34433" y="1515073"/>
            <a:ext cx="7819789" cy="25710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8637" t="30991" r="60451" b="64084"/>
          <a:stretch/>
        </p:blipFill>
        <p:spPr>
          <a:xfrm>
            <a:off x="0" y="-45672"/>
            <a:ext cx="8720309" cy="1155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3840" t="35554" r="25215" b="62164"/>
          <a:stretch/>
        </p:blipFill>
        <p:spPr>
          <a:xfrm>
            <a:off x="0" y="1139969"/>
            <a:ext cx="7867954" cy="482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4179" t="63472" r="28074" b="33645"/>
          <a:stretch/>
        </p:blipFill>
        <p:spPr>
          <a:xfrm>
            <a:off x="4791874" y="4880597"/>
            <a:ext cx="3989639" cy="5904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7525" t="65969" r="33143" b="19558"/>
          <a:stretch/>
        </p:blipFill>
        <p:spPr>
          <a:xfrm>
            <a:off x="731737" y="4026804"/>
            <a:ext cx="3943564" cy="28311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41542" y="5782628"/>
            <a:ext cx="286563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135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小结：</a:t>
            </a:r>
            <a:endParaRPr lang="en-US" altLang="zh-CN" sz="1350" b="1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defTabSz="685800">
              <a:defRPr/>
            </a:pPr>
            <a:r>
              <a:rPr lang="en-US" altLang="zh-CN" sz="135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1.</a:t>
            </a:r>
            <a:r>
              <a:rPr lang="zh-CN" altLang="en-US" sz="135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逻辑函数表达式为最小项之和。</a:t>
            </a:r>
            <a:endParaRPr lang="en-US" altLang="zh-CN" sz="1350" b="1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defTabSz="685800">
              <a:defRPr/>
            </a:pPr>
            <a:r>
              <a:rPr lang="en-US" altLang="zh-CN" sz="135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2.</a:t>
            </a:r>
            <a:r>
              <a:rPr lang="zh-CN" altLang="en-US" sz="135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最简表达式</a:t>
            </a:r>
            <a:r>
              <a:rPr lang="en-US" altLang="zh-CN" sz="135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---</a:t>
            </a:r>
            <a:r>
              <a:rPr lang="zh-CN" altLang="en-US" sz="135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用代数法、卡诺图</a:t>
            </a:r>
          </a:p>
        </p:txBody>
      </p:sp>
    </p:spTree>
    <p:extLst>
      <p:ext uri="{BB962C8B-B14F-4D97-AF65-F5344CB8AC3E}">
        <p14:creationId xmlns:p14="http://schemas.microsoft.com/office/powerpoint/2010/main" val="36954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8520" t="45938" r="59092" b="43183"/>
          <a:stretch/>
        </p:blipFill>
        <p:spPr>
          <a:xfrm>
            <a:off x="32696" y="583504"/>
            <a:ext cx="9259072" cy="25308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8781" t="61061" r="65771" b="29121"/>
          <a:stretch/>
        </p:blipFill>
        <p:spPr>
          <a:xfrm>
            <a:off x="143877" y="3368283"/>
            <a:ext cx="6383179" cy="23208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778" y="148269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2.4.3 </a:t>
            </a:r>
            <a:r>
              <a:rPr lang="zh-CN" altLang="en-US" sz="1600" b="1" dirty="0"/>
              <a:t>用卡诺图化简下列各式：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22243" t="73175" r="69013" b="13441"/>
          <a:stretch/>
        </p:blipFill>
        <p:spPr>
          <a:xfrm>
            <a:off x="6562965" y="2185343"/>
            <a:ext cx="2398363" cy="20651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33503" t="72845" r="57160" b="13219"/>
          <a:stretch/>
        </p:blipFill>
        <p:spPr>
          <a:xfrm>
            <a:off x="6487694" y="4613616"/>
            <a:ext cx="2561095" cy="215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52662" t="50381" r="37561" b="36219"/>
          <a:stretch/>
        </p:blipFill>
        <p:spPr>
          <a:xfrm>
            <a:off x="2371640" y="3065071"/>
            <a:ext cx="3952641" cy="30474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4257" t="21211" r="24024" b="68126"/>
          <a:stretch/>
        </p:blipFill>
        <p:spPr>
          <a:xfrm>
            <a:off x="94983" y="438054"/>
            <a:ext cx="8873455" cy="24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3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53949" t="36065" r="28833" b="50746"/>
          <a:stretch/>
        </p:blipFill>
        <p:spPr>
          <a:xfrm>
            <a:off x="988131" y="263039"/>
            <a:ext cx="6920092" cy="29813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62736" t="50912" r="16332" b="33300"/>
          <a:stretch/>
        </p:blipFill>
        <p:spPr>
          <a:xfrm>
            <a:off x="682987" y="3353749"/>
            <a:ext cx="8012018" cy="33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50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1767" t="59735" r="56853" b="37479"/>
          <a:stretch/>
        </p:blipFill>
        <p:spPr>
          <a:xfrm>
            <a:off x="-68108" y="859670"/>
            <a:ext cx="8972012" cy="840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21767" t="64710" r="56853" b="32703"/>
          <a:stretch/>
        </p:blipFill>
        <p:spPr>
          <a:xfrm>
            <a:off x="53383" y="1632945"/>
            <a:ext cx="8972014" cy="7806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1991" t="71244" r="68942" b="14395"/>
          <a:stretch/>
        </p:blipFill>
        <p:spPr>
          <a:xfrm>
            <a:off x="2356438" y="2460079"/>
            <a:ext cx="3819152" cy="34026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2120" y="399171"/>
            <a:ext cx="67297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2.4.4 </a:t>
            </a:r>
            <a:r>
              <a:rPr lang="zh-CN" altLang="en-US" sz="21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用卡诺图化简法，求下列函数的最简或与表达式。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75089" y="6167418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第二章作业：除了</a:t>
            </a:r>
            <a:r>
              <a:rPr lang="en-US" altLang="zh-CN" b="1" dirty="0"/>
              <a:t>2.1.1  2.2.4</a:t>
            </a:r>
            <a:r>
              <a:rPr lang="zh-CN" altLang="en-US" b="1" dirty="0"/>
              <a:t>不做。同样的题型可以选做一半。</a:t>
            </a:r>
          </a:p>
        </p:txBody>
      </p:sp>
    </p:spTree>
    <p:extLst>
      <p:ext uri="{BB962C8B-B14F-4D97-AF65-F5344CB8AC3E}">
        <p14:creationId xmlns:p14="http://schemas.microsoft.com/office/powerpoint/2010/main" val="405666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t="20213" r="22437" b="52999"/>
          <a:stretch/>
        </p:blipFill>
        <p:spPr bwMode="auto">
          <a:xfrm>
            <a:off x="612151" y="1484466"/>
            <a:ext cx="6761395" cy="127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文本框 1"/>
          <p:cNvSpPr txBox="1">
            <a:spLocks noChangeArrowheads="1"/>
          </p:cNvSpPr>
          <p:nvPr/>
        </p:nvSpPr>
        <p:spPr bwMode="auto">
          <a:xfrm>
            <a:off x="516741" y="562791"/>
            <a:ext cx="1731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</a:rPr>
              <a:t>吸收定律：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064177" y="2851782"/>
            <a:ext cx="1811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</a:rPr>
              <a:t>左复杂，右简单</a:t>
            </a:r>
          </a:p>
        </p:txBody>
      </p:sp>
      <p:sp>
        <p:nvSpPr>
          <p:cNvPr id="4" name="矩形标注 3"/>
          <p:cNvSpPr>
            <a:spLocks noChangeArrowheads="1"/>
          </p:cNvSpPr>
          <p:nvPr/>
        </p:nvSpPr>
        <p:spPr bwMode="auto">
          <a:xfrm>
            <a:off x="7323535" y="2207664"/>
            <a:ext cx="1820465" cy="377428"/>
          </a:xfrm>
          <a:prstGeom prst="wedgeRectCallout">
            <a:avLst>
              <a:gd name="adj1" fmla="val -73215"/>
              <a:gd name="adj2" fmla="val -172819"/>
            </a:avLst>
          </a:prstGeom>
          <a:solidFill>
            <a:srgbClr val="FF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/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000000"/>
                </a:solidFill>
              </a:rPr>
              <a:t>卡诺图化简法</a:t>
            </a:r>
          </a:p>
        </p:txBody>
      </p:sp>
      <p:sp>
        <p:nvSpPr>
          <p:cNvPr id="5" name="矩形标注 4"/>
          <p:cNvSpPr>
            <a:spLocks noChangeArrowheads="1"/>
          </p:cNvSpPr>
          <p:nvPr/>
        </p:nvSpPr>
        <p:spPr bwMode="auto">
          <a:xfrm>
            <a:off x="7335441" y="3010478"/>
            <a:ext cx="1808559" cy="382191"/>
          </a:xfrm>
          <a:prstGeom prst="wedgeRectCallout">
            <a:avLst>
              <a:gd name="adj1" fmla="val -66812"/>
              <a:gd name="adj2" fmla="val -166163"/>
            </a:avLst>
          </a:prstGeom>
          <a:solidFill>
            <a:srgbClr val="FF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/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>
                <a:solidFill>
                  <a:srgbClr val="000000"/>
                </a:solidFill>
              </a:rPr>
              <a:t>代数化简法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2392868" y="5860605"/>
            <a:ext cx="27453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1800" i="1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A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 + </a:t>
            </a:r>
            <a:r>
              <a:rPr kumimoji="1" lang="en-US" altLang="zh-CN" sz="1800" i="1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BC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 = ( </a:t>
            </a:r>
            <a:r>
              <a:rPr kumimoji="1" lang="en-US" altLang="zh-CN" sz="1800" i="1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A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 + </a:t>
            </a:r>
            <a:r>
              <a:rPr kumimoji="1" lang="en-US" altLang="zh-CN" sz="1800" i="1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B 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)( </a:t>
            </a:r>
            <a:r>
              <a:rPr kumimoji="1" lang="en-US" altLang="zh-CN" sz="1800" i="1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A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 + </a:t>
            </a:r>
            <a:r>
              <a:rPr kumimoji="1" lang="en-US" altLang="zh-CN" sz="1800" i="1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C 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charset="0"/>
                <a:ea typeface="宋体-方正超大字符集" charset="0"/>
              </a:rPr>
              <a:t>)</a:t>
            </a:r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6" t="50460" r="22437" b="12259"/>
          <a:stretch/>
        </p:blipFill>
        <p:spPr bwMode="auto">
          <a:xfrm>
            <a:off x="610098" y="3780028"/>
            <a:ext cx="6824663" cy="177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>
            <a:stCxn id="7" idx="0"/>
          </p:cNvCxnSpPr>
          <p:nvPr/>
        </p:nvCxnSpPr>
        <p:spPr>
          <a:xfrm flipH="1" flipV="1">
            <a:off x="3397436" y="5119110"/>
            <a:ext cx="368118" cy="741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43927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0" t="28974" r="56687" b="64208"/>
          <a:stretch/>
        </p:blipFill>
        <p:spPr>
          <a:xfrm>
            <a:off x="1575422" y="878528"/>
            <a:ext cx="2989316" cy="4428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57949" r="51961" b="33529"/>
          <a:stretch/>
        </p:blipFill>
        <p:spPr>
          <a:xfrm>
            <a:off x="1590199" y="2174708"/>
            <a:ext cx="3305259" cy="4860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8175" r="38574" b="23303"/>
          <a:stretch/>
        </p:blipFill>
        <p:spPr>
          <a:xfrm>
            <a:off x="1590199" y="2930813"/>
            <a:ext cx="4957889" cy="4860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39201" r="49599" b="52277"/>
          <a:stretch/>
        </p:blipFill>
        <p:spPr>
          <a:xfrm>
            <a:off x="1575422" y="1526618"/>
            <a:ext cx="3596900" cy="486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864351" y="1631153"/>
                <a:ext cx="646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351" y="1631153"/>
                <a:ext cx="646011" cy="276999"/>
              </a:xfrm>
              <a:prstGeom prst="rect">
                <a:avLst/>
              </a:prstGeom>
              <a:blipFill>
                <a:blip r:embed="rId4"/>
                <a:stretch>
                  <a:fillRect l="-7547" r="-849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864350" y="2209229"/>
                <a:ext cx="9938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𝑨𝑩</m:t>
                      </m:r>
                      <m:bar>
                        <m:barPr>
                          <m:pos m:val="top"/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ba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350" y="2209229"/>
                <a:ext cx="993862" cy="307777"/>
              </a:xfrm>
              <a:prstGeom prst="rect">
                <a:avLst/>
              </a:prstGeom>
              <a:blipFill>
                <a:blip r:embed="rId5"/>
                <a:stretch>
                  <a:fillRect l="-4908" r="-5521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788009" y="995810"/>
                <a:ext cx="7982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𝑨𝑪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009" y="995810"/>
                <a:ext cx="798295" cy="276999"/>
              </a:xfrm>
              <a:prstGeom prst="rect">
                <a:avLst/>
              </a:prstGeom>
              <a:blipFill>
                <a:blip r:embed="rId6"/>
                <a:stretch>
                  <a:fillRect l="-6107" r="-7634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083200" y="2969519"/>
                <a:ext cx="8191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bar>
                        <m:barPr>
                          <m:pos m:val="top"/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ba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200" y="2969519"/>
                <a:ext cx="819135" cy="307777"/>
              </a:xfrm>
              <a:prstGeom prst="rect">
                <a:avLst/>
              </a:prstGeom>
              <a:blipFill>
                <a:blip r:embed="rId7"/>
                <a:stretch>
                  <a:fillRect l="-6716" r="-6716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32956" r="46063" b="58522"/>
          <a:stretch/>
        </p:blipFill>
        <p:spPr>
          <a:xfrm>
            <a:off x="979292" y="4508041"/>
            <a:ext cx="3802118" cy="4320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7" t="50000" r="56300" b="41478"/>
          <a:stretch/>
        </p:blipFill>
        <p:spPr>
          <a:xfrm>
            <a:off x="986944" y="5214409"/>
            <a:ext cx="2678765" cy="4320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65339" r="32012" b="24435"/>
          <a:stretch/>
        </p:blipFill>
        <p:spPr>
          <a:xfrm>
            <a:off x="994596" y="5964587"/>
            <a:ext cx="5357528" cy="518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821825" y="4523334"/>
                <a:ext cx="14138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𝑩𝑪</m:t>
                      </m:r>
                      <m:bar>
                        <m:barPr>
                          <m:pos m:val="top"/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ba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25" y="4523334"/>
                <a:ext cx="1413849" cy="307777"/>
              </a:xfrm>
              <a:prstGeom prst="rect">
                <a:avLst/>
              </a:prstGeom>
              <a:blipFill>
                <a:blip r:embed="rId11"/>
                <a:stretch>
                  <a:fillRect l="-3448" r="-3879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029855" y="5298541"/>
                <a:ext cx="1689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𝑪𝑫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55" y="5298541"/>
                <a:ext cx="1689565" cy="276999"/>
              </a:xfrm>
              <a:prstGeom prst="rect">
                <a:avLst/>
              </a:prstGeom>
              <a:blipFill>
                <a:blip r:embed="rId12"/>
                <a:stretch>
                  <a:fillRect l="-2527" r="-3249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859517" y="6037613"/>
                <a:ext cx="1572546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ba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17" y="6037613"/>
                <a:ext cx="1572546" cy="309637"/>
              </a:xfrm>
              <a:prstGeom prst="rect">
                <a:avLst/>
              </a:prstGeom>
              <a:blipFill>
                <a:blip r:embed="rId13"/>
                <a:stretch>
                  <a:fillRect l="-3101" r="-3488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749885" y="941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例题：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0345" y="4556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例题：</a:t>
            </a:r>
          </a:p>
        </p:txBody>
      </p:sp>
      <p:pic>
        <p:nvPicPr>
          <p:cNvPr id="23" name="图片 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1877" r="25312" b="70174"/>
          <a:stretch/>
        </p:blipFill>
        <p:spPr bwMode="auto">
          <a:xfrm>
            <a:off x="180387" y="177368"/>
            <a:ext cx="8309035" cy="50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t="29462" r="23236" b="54640"/>
          <a:stretch/>
        </p:blipFill>
        <p:spPr bwMode="auto">
          <a:xfrm>
            <a:off x="156987" y="3472470"/>
            <a:ext cx="8814796" cy="101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35672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  <p:bldP spid="20" grpId="0"/>
      <p:bldP spid="21" grpId="0"/>
      <p:bldP spid="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5" t="16972" r="26586" b="56868"/>
          <a:stretch/>
        </p:blipFill>
        <p:spPr>
          <a:xfrm>
            <a:off x="1258734" y="122431"/>
            <a:ext cx="6203075" cy="1354384"/>
          </a:xfrm>
          <a:prstGeom prst="rect">
            <a:avLst/>
          </a:prstGeom>
        </p:spPr>
      </p:pic>
      <p:sp>
        <p:nvSpPr>
          <p:cNvPr id="4" name="云形标注 3"/>
          <p:cNvSpPr/>
          <p:nvPr/>
        </p:nvSpPr>
        <p:spPr bwMode="auto">
          <a:xfrm>
            <a:off x="2276189" y="2271501"/>
            <a:ext cx="1475288" cy="456644"/>
          </a:xfrm>
          <a:prstGeom prst="cloudCallout">
            <a:avLst>
              <a:gd name="adj1" fmla="val 51149"/>
              <a:gd name="adj2" fmla="val -859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单因子项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939986" y="1645125"/>
                <a:ext cx="1572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ba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86" y="1645125"/>
                <a:ext cx="1572546" cy="307777"/>
              </a:xfrm>
              <a:prstGeom prst="rect">
                <a:avLst/>
              </a:prstGeom>
              <a:blipFill>
                <a:blip r:embed="rId3"/>
                <a:stretch>
                  <a:fillRect l="-3101" r="-3101" b="-2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34" y="3252050"/>
            <a:ext cx="7491300" cy="31918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6" t="47842" r="32107" b="39863"/>
          <a:stretch/>
        </p:blipFill>
        <p:spPr>
          <a:xfrm>
            <a:off x="1901493" y="1499768"/>
            <a:ext cx="4552871" cy="53945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01346" y="16107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例题：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3808" y="34089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推广：</a:t>
            </a:r>
          </a:p>
        </p:txBody>
      </p:sp>
    </p:spTree>
    <p:extLst>
      <p:ext uri="{BB962C8B-B14F-4D97-AF65-F5344CB8AC3E}">
        <p14:creationId xmlns:p14="http://schemas.microsoft.com/office/powerpoint/2010/main" val="306967554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4"/>
          <p:cNvSpPr>
            <a:spLocks noChangeArrowheads="1"/>
          </p:cNvSpPr>
          <p:nvPr/>
        </p:nvSpPr>
        <p:spPr bwMode="auto">
          <a:xfrm>
            <a:off x="4574682" y="16908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9459" name="Rectangle 25"/>
          <p:cNvSpPr>
            <a:spLocks noChangeArrowheads="1"/>
          </p:cNvSpPr>
          <p:nvPr/>
        </p:nvSpPr>
        <p:spPr bwMode="auto">
          <a:xfrm>
            <a:off x="4574682" y="16908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>
              <a:solidFill>
                <a:srgbClr val="000000"/>
              </a:solidFill>
            </a:endParaRPr>
          </a:p>
        </p:txBody>
      </p:sp>
      <p:grpSp>
        <p:nvGrpSpPr>
          <p:cNvPr id="371759" name="Group 47"/>
          <p:cNvGrpSpPr>
            <a:grpSpLocks/>
          </p:cNvGrpSpPr>
          <p:nvPr/>
        </p:nvGrpSpPr>
        <p:grpSpPr bwMode="auto">
          <a:xfrm>
            <a:off x="612413" y="318741"/>
            <a:ext cx="7207810" cy="470297"/>
            <a:chOff x="325" y="1379"/>
            <a:chExt cx="4729" cy="395"/>
          </a:xfrm>
          <a:solidFill>
            <a:srgbClr val="FFFF00"/>
          </a:solidFill>
        </p:grpSpPr>
        <p:sp>
          <p:nvSpPr>
            <p:cNvPr id="19465" name="Text Box 13"/>
            <p:cNvSpPr txBox="1">
              <a:spLocks noChangeArrowheads="1"/>
            </p:cNvSpPr>
            <p:nvPr/>
          </p:nvSpPr>
          <p:spPr bwMode="auto">
            <a:xfrm>
              <a:off x="325" y="1386"/>
              <a:ext cx="1848" cy="3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zh-CN" altLang="en-US" dirty="0">
                  <a:latin typeface="Times New Roman" panose="02020603050405020304" pitchFamily="18" charset="0"/>
                  <a:ea typeface="楷体_GB2312" pitchFamily="49" charset="-122"/>
                </a:rPr>
                <a:t>反演律</a:t>
              </a:r>
              <a:r>
                <a:rPr kumimoji="1"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(</a:t>
              </a:r>
              <a:r>
                <a:rPr kumimoji="1" lang="zh-CN" altLang="en-US" dirty="0">
                  <a:latin typeface="Times New Roman" panose="02020603050405020304" pitchFamily="18" charset="0"/>
                  <a:ea typeface="楷体_GB2312" pitchFamily="49" charset="-122"/>
                </a:rPr>
                <a:t>摩根定理</a:t>
              </a:r>
              <a:r>
                <a:rPr kumimoji="1"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)</a:t>
              </a:r>
              <a:r>
                <a:rPr kumimoji="1" lang="zh-CN" altLang="en-US" dirty="0">
                  <a:latin typeface="Times New Roman" panose="02020603050405020304" pitchFamily="18" charset="0"/>
                  <a:ea typeface="楷体_GB2312" pitchFamily="49" charset="-122"/>
                </a:rPr>
                <a:t>：</a:t>
              </a:r>
            </a:p>
          </p:txBody>
        </p:sp>
        <p:grpSp>
          <p:nvGrpSpPr>
            <p:cNvPr id="23562" name="Group 14"/>
            <p:cNvGrpSpPr>
              <a:grpSpLocks/>
            </p:cNvGrpSpPr>
            <p:nvPr/>
          </p:nvGrpSpPr>
          <p:grpSpPr bwMode="auto">
            <a:xfrm>
              <a:off x="3758" y="1379"/>
              <a:ext cx="1296" cy="388"/>
              <a:chOff x="3513" y="2747"/>
              <a:chExt cx="1296" cy="388"/>
            </a:xfrm>
            <a:grpFill/>
          </p:grpSpPr>
          <p:sp>
            <p:nvSpPr>
              <p:cNvPr id="19473" name="Text Box 15"/>
              <p:cNvSpPr txBox="1">
                <a:spLocks noChangeArrowheads="1"/>
              </p:cNvSpPr>
              <p:nvPr/>
            </p:nvSpPr>
            <p:spPr bwMode="auto">
              <a:xfrm>
                <a:off x="3513" y="2747"/>
                <a:ext cx="1296" cy="388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kumimoji="1" lang="en-US" altLang="zh-CN" i="1" dirty="0">
                    <a:latin typeface="Times New Roman" charset="0"/>
                    <a:ea typeface="宋体-方正超大字符集" charset="0"/>
                  </a:rPr>
                  <a:t>AB</a:t>
                </a:r>
                <a:r>
                  <a:rPr kumimoji="1" lang="en-US" altLang="zh-CN" dirty="0">
                    <a:latin typeface="Times New Roman" charset="0"/>
                    <a:ea typeface="宋体-方正超大字符集" charset="0"/>
                  </a:rPr>
                  <a:t> = </a:t>
                </a:r>
                <a:r>
                  <a:rPr kumimoji="1" lang="en-US" altLang="zh-CN" i="1" dirty="0">
                    <a:latin typeface="Times New Roman" charset="0"/>
                    <a:ea typeface="宋体-方正超大字符集" charset="0"/>
                  </a:rPr>
                  <a:t>A </a:t>
                </a:r>
                <a:r>
                  <a:rPr kumimoji="1" lang="en-US" altLang="zh-CN" dirty="0">
                    <a:latin typeface="Times New Roman" charset="0"/>
                    <a:ea typeface="宋体-方正超大字符集" charset="0"/>
                  </a:rPr>
                  <a:t>+ </a:t>
                </a:r>
                <a:r>
                  <a:rPr kumimoji="1" lang="en-US" altLang="zh-CN" i="1" dirty="0">
                    <a:latin typeface="Times New Roman" charset="0"/>
                    <a:ea typeface="宋体-方正超大字符集" charset="0"/>
                  </a:rPr>
                  <a:t>B</a:t>
                </a:r>
                <a:r>
                  <a:rPr kumimoji="1" lang="en-US" altLang="zh-CN" dirty="0">
                    <a:latin typeface="Times New Roman" charset="0"/>
                    <a:ea typeface="宋体-方正超大字符集" charset="0"/>
                  </a:rPr>
                  <a:t> </a:t>
                </a:r>
              </a:p>
            </p:txBody>
          </p:sp>
          <p:sp>
            <p:nvSpPr>
              <p:cNvPr id="19474" name="Line 16"/>
              <p:cNvSpPr>
                <a:spLocks noChangeShapeType="1"/>
              </p:cNvSpPr>
              <p:nvPr/>
            </p:nvSpPr>
            <p:spPr bwMode="auto">
              <a:xfrm>
                <a:off x="3580" y="2796"/>
                <a:ext cx="212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latin typeface="Arial Narrow" charset="0"/>
                  <a:ea typeface="宋体" charset="0"/>
                </a:endParaRPr>
              </a:p>
            </p:txBody>
          </p:sp>
          <p:sp>
            <p:nvSpPr>
              <p:cNvPr id="19475" name="Line 17"/>
              <p:cNvSpPr>
                <a:spLocks noChangeShapeType="1"/>
              </p:cNvSpPr>
              <p:nvPr/>
            </p:nvSpPr>
            <p:spPr bwMode="auto">
              <a:xfrm>
                <a:off x="3997" y="2796"/>
                <a:ext cx="14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latin typeface="Arial Narrow" charset="0"/>
                  <a:ea typeface="宋体" charset="0"/>
                </a:endParaRPr>
              </a:p>
            </p:txBody>
          </p:sp>
          <p:sp>
            <p:nvSpPr>
              <p:cNvPr id="19476" name="Line 18"/>
              <p:cNvSpPr>
                <a:spLocks noChangeShapeType="1"/>
              </p:cNvSpPr>
              <p:nvPr/>
            </p:nvSpPr>
            <p:spPr bwMode="auto">
              <a:xfrm>
                <a:off x="4333" y="2796"/>
                <a:ext cx="14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latin typeface="Arial Narrow" charset="0"/>
                  <a:ea typeface="宋体" charset="0"/>
                </a:endParaRPr>
              </a:p>
            </p:txBody>
          </p:sp>
        </p:grpSp>
        <p:grpSp>
          <p:nvGrpSpPr>
            <p:cNvPr id="23563" name="Group 19"/>
            <p:cNvGrpSpPr>
              <a:grpSpLocks/>
            </p:cNvGrpSpPr>
            <p:nvPr/>
          </p:nvGrpSpPr>
          <p:grpSpPr bwMode="auto">
            <a:xfrm>
              <a:off x="2171" y="1386"/>
              <a:ext cx="1577" cy="388"/>
              <a:chOff x="3536" y="2418"/>
              <a:chExt cx="1577" cy="388"/>
            </a:xfrm>
            <a:grpFill/>
          </p:grpSpPr>
          <p:sp>
            <p:nvSpPr>
              <p:cNvPr id="19469" name="Text Box 20"/>
              <p:cNvSpPr txBox="1">
                <a:spLocks noChangeArrowheads="1"/>
              </p:cNvSpPr>
              <p:nvPr/>
            </p:nvSpPr>
            <p:spPr bwMode="auto">
              <a:xfrm>
                <a:off x="3536" y="2418"/>
                <a:ext cx="1577" cy="388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宋体" charset="0"/>
                  </a:defRPr>
                </a:lvl9pPr>
              </a:lstStyle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kumimoji="1" lang="en-US" altLang="zh-CN" i="1" dirty="0">
                    <a:latin typeface="Times New Roman" charset="0"/>
                    <a:ea typeface="宋体-方正超大字符集" charset="0"/>
                  </a:rPr>
                  <a:t>A</a:t>
                </a:r>
                <a:r>
                  <a:rPr kumimoji="1" lang="en-US" altLang="zh-CN" dirty="0">
                    <a:latin typeface="Times New Roman" charset="0"/>
                    <a:ea typeface="宋体-方正超大字符集" charset="0"/>
                  </a:rPr>
                  <a:t> + </a:t>
                </a:r>
                <a:r>
                  <a:rPr kumimoji="1" lang="en-US" altLang="zh-CN" i="1" dirty="0">
                    <a:latin typeface="Times New Roman" charset="0"/>
                    <a:ea typeface="宋体-方正超大字符集" charset="0"/>
                  </a:rPr>
                  <a:t>B</a:t>
                </a:r>
                <a:r>
                  <a:rPr kumimoji="1" lang="en-US" altLang="zh-CN" dirty="0">
                    <a:latin typeface="Times New Roman" charset="0"/>
                    <a:ea typeface="宋体-方正超大字符集" charset="0"/>
                  </a:rPr>
                  <a:t> = </a:t>
                </a:r>
                <a:r>
                  <a:rPr kumimoji="1" lang="en-US" altLang="zh-CN" i="1" dirty="0">
                    <a:latin typeface="Times New Roman" charset="0"/>
                    <a:ea typeface="宋体-方正超大字符集" charset="0"/>
                  </a:rPr>
                  <a:t>A </a:t>
                </a:r>
                <a:r>
                  <a:rPr kumimoji="1" lang="en-US" altLang="zh-CN" dirty="0">
                    <a:latin typeface="Times New Roman" charset="0"/>
                    <a:ea typeface="宋体-方正超大字符集" charset="0"/>
                  </a:rPr>
                  <a:t>·  </a:t>
                </a:r>
                <a:r>
                  <a:rPr kumimoji="1" lang="en-US" altLang="zh-CN" i="1" dirty="0">
                    <a:latin typeface="Times New Roman" charset="0"/>
                    <a:ea typeface="宋体-方正超大字符集" charset="0"/>
                  </a:rPr>
                  <a:t>B</a:t>
                </a:r>
              </a:p>
            </p:txBody>
          </p:sp>
          <p:sp>
            <p:nvSpPr>
              <p:cNvPr id="19470" name="Line 21"/>
              <p:cNvSpPr>
                <a:spLocks noChangeShapeType="1"/>
              </p:cNvSpPr>
              <p:nvPr/>
            </p:nvSpPr>
            <p:spPr bwMode="auto">
              <a:xfrm>
                <a:off x="3577" y="2460"/>
                <a:ext cx="432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latin typeface="Arial Narrow" charset="0"/>
                  <a:ea typeface="宋体" charset="0"/>
                </a:endParaRPr>
              </a:p>
            </p:txBody>
          </p:sp>
          <p:sp>
            <p:nvSpPr>
              <p:cNvPr id="19471" name="Line 22"/>
              <p:cNvSpPr>
                <a:spLocks noChangeShapeType="1"/>
              </p:cNvSpPr>
              <p:nvPr/>
            </p:nvSpPr>
            <p:spPr bwMode="auto">
              <a:xfrm>
                <a:off x="4599" y="2463"/>
                <a:ext cx="14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latin typeface="Arial Narrow" charset="0"/>
                  <a:ea typeface="宋体" charset="0"/>
                </a:endParaRPr>
              </a:p>
            </p:txBody>
          </p:sp>
          <p:sp>
            <p:nvSpPr>
              <p:cNvPr id="19472" name="Line 23"/>
              <p:cNvSpPr>
                <a:spLocks noChangeShapeType="1"/>
              </p:cNvSpPr>
              <p:nvPr/>
            </p:nvSpPr>
            <p:spPr bwMode="auto">
              <a:xfrm>
                <a:off x="4265" y="2466"/>
                <a:ext cx="14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b="1">
                  <a:latin typeface="Arial Narrow" charset="0"/>
                  <a:ea typeface="宋体" charset="0"/>
                </a:endParaRP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43" y="1783500"/>
            <a:ext cx="5019675" cy="87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9" t="64486" r="39425" b="13470"/>
          <a:stretch/>
        </p:blipFill>
        <p:spPr bwMode="auto">
          <a:xfrm>
            <a:off x="3195942" y="2693463"/>
            <a:ext cx="3996932" cy="103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015524" y="180474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例题：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71478" y="1280314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2.</a:t>
            </a:r>
            <a:r>
              <a:rPr lang="zh-CN" altLang="en-US" b="1" dirty="0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应用：常应用于求非函数或对逻辑函数进行化简变换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9" t="29547" r="39763" b="10800"/>
          <a:stretch>
            <a:fillRect/>
          </a:stretch>
        </p:blipFill>
        <p:spPr bwMode="auto">
          <a:xfrm>
            <a:off x="3300449" y="4127897"/>
            <a:ext cx="3511154" cy="273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5" t="11484" r="35037" b="80120"/>
          <a:stretch/>
        </p:blipFill>
        <p:spPr bwMode="auto">
          <a:xfrm>
            <a:off x="3297960" y="3757075"/>
            <a:ext cx="3519867" cy="38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云形标注 23"/>
          <p:cNvSpPr/>
          <p:nvPr/>
        </p:nvSpPr>
        <p:spPr bwMode="auto">
          <a:xfrm>
            <a:off x="1485759" y="3738382"/>
            <a:ext cx="788817" cy="562180"/>
          </a:xfrm>
          <a:prstGeom prst="cloudCallout">
            <a:avLst>
              <a:gd name="adj1" fmla="val 147000"/>
              <a:gd name="adj2" fmla="val 601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Arial Narrow" panose="020B0606020202030204" pitchFamily="34" charset="0"/>
                <a:ea typeface="宋体" panose="02010600030101010101" pitchFamily="2" charset="-122"/>
              </a:rPr>
              <a:t>练习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59261" y="902923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证明：摩根定理用真值表法：略</a:t>
            </a:r>
          </a:p>
        </p:txBody>
      </p:sp>
      <p:sp>
        <p:nvSpPr>
          <p:cNvPr id="7" name="矩形 6"/>
          <p:cNvSpPr/>
          <p:nvPr/>
        </p:nvSpPr>
        <p:spPr>
          <a:xfrm>
            <a:off x="1209761" y="2613053"/>
            <a:ext cx="1984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3.</a:t>
            </a:r>
            <a:r>
              <a:rPr kumimoji="1"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摩根定理推广：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92601307"/>
      </p:ext>
    </p:extLst>
  </p:cSld>
  <p:clrMapOvr>
    <a:masterClrMapping/>
  </p:clrMapOvr>
  <p:transition>
    <p:wipe dir="d"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4" grpId="0" animBg="1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19247" r="19287" b="69569"/>
          <a:stretch>
            <a:fillRect/>
          </a:stretch>
        </p:blipFill>
        <p:spPr bwMode="auto">
          <a:xfrm>
            <a:off x="1753059" y="3371343"/>
            <a:ext cx="5718572" cy="5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4" t="27635" r="10625" b="63832"/>
          <a:stretch/>
        </p:blipFill>
        <p:spPr bwMode="auto">
          <a:xfrm>
            <a:off x="1150652" y="1783647"/>
            <a:ext cx="7033022" cy="43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3" t="40631" r="27868" b="52979"/>
          <a:stretch/>
        </p:blipFill>
        <p:spPr bwMode="auto">
          <a:xfrm>
            <a:off x="2597664" y="562405"/>
            <a:ext cx="3128220" cy="43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文本框 6"/>
          <p:cNvSpPr txBox="1">
            <a:spLocks noChangeArrowheads="1"/>
          </p:cNvSpPr>
          <p:nvPr/>
        </p:nvSpPr>
        <p:spPr bwMode="auto">
          <a:xfrm>
            <a:off x="439119" y="242015"/>
            <a:ext cx="20783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dirty="0">
                <a:solidFill>
                  <a:srgbClr val="000000"/>
                </a:solidFill>
              </a:rPr>
              <a:t>提问化简各式：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609947" y="1202215"/>
                <a:ext cx="1239122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𝑨𝑩</m:t>
                          </m:r>
                        </m:e>
                      </m:ba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ba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947" y="1202215"/>
                <a:ext cx="1239122" cy="309637"/>
              </a:xfrm>
              <a:prstGeom prst="rect">
                <a:avLst/>
              </a:prstGeom>
              <a:blipFill>
                <a:blip r:embed="rId6"/>
                <a:stretch>
                  <a:fillRect l="-3941" r="-4433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152575" y="2620771"/>
                <a:ext cx="267968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𝑩𝑫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ba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𝑬𝑮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575" y="2620771"/>
                <a:ext cx="2679683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269439" y="4318915"/>
                <a:ext cx="1510029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ba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bar>
                      <m:r>
                        <a:rPr lang="en-US" altLang="zh-CN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bar>
                    </m:oMath>
                  </m:oMathPara>
                </a14:m>
                <a:endParaRPr lang="zh-CN" altLang="en-US" b="1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439" y="4318915"/>
                <a:ext cx="1510029" cy="309637"/>
              </a:xfrm>
              <a:prstGeom prst="rect">
                <a:avLst/>
              </a:prstGeom>
              <a:blipFill>
                <a:blip r:embed="rId8"/>
                <a:stretch>
                  <a:fillRect l="-3226" r="-3629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云形标注 1"/>
          <p:cNvSpPr/>
          <p:nvPr/>
        </p:nvSpPr>
        <p:spPr bwMode="auto">
          <a:xfrm>
            <a:off x="1497842" y="2732003"/>
            <a:ext cx="810113" cy="423481"/>
          </a:xfrm>
          <a:prstGeom prst="cloudCallout">
            <a:avLst>
              <a:gd name="adj1" fmla="val 86818"/>
              <a:gd name="adj2" fmla="val -14650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单因子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9" t="-432" r="43431" b="5444"/>
          <a:stretch/>
        </p:blipFill>
        <p:spPr>
          <a:xfrm rot="5400000">
            <a:off x="5633266" y="3511779"/>
            <a:ext cx="2870327" cy="382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8882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 animBg="1"/>
    </p:bldLst>
  </p:timing>
</p:sld>
</file>

<file path=ppt/theme/theme1.xml><?xml version="1.0" encoding="utf-8"?>
<a:theme xmlns:a="http://schemas.openxmlformats.org/drawingml/2006/main" name="Profil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fil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2735</Words>
  <Application>Microsoft Office PowerPoint</Application>
  <PresentationFormat>全屏显示(4:3)</PresentationFormat>
  <Paragraphs>396</Paragraphs>
  <Slides>48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48</vt:i4>
      </vt:variant>
    </vt:vector>
  </HeadingPairs>
  <TitlesOfParts>
    <vt:vector size="75" baseType="lpstr">
      <vt:lpstr>等线</vt:lpstr>
      <vt:lpstr>等线 Light</vt:lpstr>
      <vt:lpstr>黑体</vt:lpstr>
      <vt:lpstr>华康简宋</vt:lpstr>
      <vt:lpstr>华文中宋</vt:lpstr>
      <vt:lpstr>楷体_GB2312</vt:lpstr>
      <vt:lpstr>宋体</vt:lpstr>
      <vt:lpstr>宋体-方正超大字符集</vt:lpstr>
      <vt:lpstr>Arial</vt:lpstr>
      <vt:lpstr>Arial Narrow</vt:lpstr>
      <vt:lpstr>Calibri</vt:lpstr>
      <vt:lpstr>Calibri Light</vt:lpstr>
      <vt:lpstr>Cambria Math</vt:lpstr>
      <vt:lpstr>Symbol</vt:lpstr>
      <vt:lpstr>Tahoma</vt:lpstr>
      <vt:lpstr>Times New Roman</vt:lpstr>
      <vt:lpstr>Verdana</vt:lpstr>
      <vt:lpstr>Wingdings</vt:lpstr>
      <vt:lpstr>Profile</vt:lpstr>
      <vt:lpstr>1_Profile</vt:lpstr>
      <vt:lpstr>Office 主题​​</vt:lpstr>
      <vt:lpstr>3_Office 主题​​</vt:lpstr>
      <vt:lpstr>公式</vt:lpstr>
      <vt:lpstr>Equation.2</vt:lpstr>
      <vt:lpstr>Equation.3</vt:lpstr>
      <vt:lpstr>图片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2.4.1 用卡诺图表示逻辑函数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Mac</cp:lastModifiedBy>
  <cp:revision>65</cp:revision>
  <dcterms:created xsi:type="dcterms:W3CDTF">2021-03-07T14:29:44Z</dcterms:created>
  <dcterms:modified xsi:type="dcterms:W3CDTF">2023-02-26T10:38:22Z</dcterms:modified>
</cp:coreProperties>
</file>